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324" r:id="rId4"/>
    <p:sldId id="328" r:id="rId6"/>
    <p:sldId id="326" r:id="rId7"/>
    <p:sldId id="348" r:id="rId8"/>
    <p:sldId id="351" r:id="rId9"/>
    <p:sldId id="352" r:id="rId10"/>
    <p:sldId id="327" r:id="rId11"/>
    <p:sldId id="353" r:id="rId12"/>
    <p:sldId id="354" r:id="rId13"/>
    <p:sldId id="355" r:id="rId14"/>
    <p:sldId id="356" r:id="rId15"/>
    <p:sldId id="357" r:id="rId16"/>
    <p:sldId id="343" r:id="rId17"/>
    <p:sldId id="358" r:id="rId18"/>
    <p:sldId id="344" r:id="rId19"/>
    <p:sldId id="345" r:id="rId20"/>
    <p:sldId id="359" r:id="rId21"/>
    <p:sldId id="360" r:id="rId22"/>
    <p:sldId id="329" r:id="rId23"/>
    <p:sldId id="333" r:id="rId24"/>
    <p:sldId id="334" r:id="rId25"/>
    <p:sldId id="335" r:id="rId26"/>
    <p:sldId id="336" r:id="rId27"/>
    <p:sldId id="337" r:id="rId28"/>
    <p:sldId id="338" r:id="rId29"/>
    <p:sldId id="341" r:id="rId30"/>
    <p:sldId id="342" r:id="rId31"/>
    <p:sldId id="281" r:id="rId32"/>
  </p:sldIdLst>
  <p:sldSz cx="12192000"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36" autoAdjust="0"/>
    <p:restoredTop sz="47517" autoAdjust="0"/>
  </p:normalViewPr>
  <p:slideViewPr>
    <p:cSldViewPr snapToGrid="0" showGuides="1">
      <p:cViewPr varScale="1">
        <p:scale>
          <a:sx n="32" d="100"/>
          <a:sy n="32" d="100"/>
        </p:scale>
        <p:origin x="2028" y="20"/>
      </p:cViewPr>
      <p:guideLst>
        <p:guide orient="horz" pos="2160"/>
        <p:guide pos="3840"/>
      </p:guideLst>
    </p:cSldViewPr>
  </p:slideViewPr>
  <p:notesTextViewPr>
    <p:cViewPr>
      <p:scale>
        <a:sx n="3" d="2"/>
        <a:sy n="3" d="2"/>
      </p:scale>
      <p:origin x="0" y="-424"/>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6" Type="http://schemas.openxmlformats.org/officeDocument/2006/relationships/tags" Target="tags/tag64.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just">
              <a:lnSpc>
                <a:spcPts val="2000"/>
              </a:lnSpc>
              <a:spcBef>
                <a:spcPts val="0"/>
              </a:spcBef>
              <a:spcAft>
                <a:spcPts val="0"/>
              </a:spcAft>
            </a:pP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今天我们今天的实验仍然是基于</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m</a:t>
            </a:r>
            <a:r>
              <a:rPr lang="en-US" altLang="zh-CN" sz="1800" kern="100" dirty="0" err="1">
                <a:effectLst/>
                <a:latin typeface="Times New Roman" panose="02020603050405020304" pitchFamily="18" charset="0"/>
                <a:ea typeface="宋体" panose="02010600030101010101" pitchFamily="2" charset="-122"/>
              </a:rPr>
              <a:t>indspore</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框架进行，实现序列标注任务。</a:t>
            </a:r>
            <a:endParaRPr lang="zh-CN" altLang="en-US" sz="1800" kern="100" dirty="0">
              <a:effectLst/>
              <a:latin typeface="Times New Roman" panose="02020603050405020304" pitchFamily="18" charset="0"/>
              <a:ea typeface="宋体" panose="02010600030101010101" pitchFamily="2" charset="-122"/>
            </a:endParaRPr>
          </a:p>
          <a:p>
            <a:pPr marL="0" marR="0" algn="just">
              <a:lnSpc>
                <a:spcPts val="2000"/>
              </a:lnSpc>
              <a:spcBef>
                <a:spcPts val="0"/>
              </a:spcBef>
              <a:spcAft>
                <a:spcPts val="0"/>
              </a:spcAft>
            </a:pP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首先仍然是带大家熟悉一下实验原理的部分</a:t>
            </a:r>
            <a:endParaRPr lang="zh-CN" altLang="en-US" sz="1800" kern="100" dirty="0">
              <a:effectLst/>
              <a:latin typeface="Times New Roman" panose="02020603050405020304" pitchFamily="18" charset="0"/>
              <a:ea typeface="宋体"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那如何把这些特征函数用起来呢，接下来就是</a:t>
            </a:r>
            <a:r>
              <a:rPr lang="en-US" altLang="zh-CN" dirty="0"/>
              <a:t>CRF</a:t>
            </a:r>
            <a:r>
              <a:rPr lang="zh-CN" altLang="en-US" dirty="0"/>
              <a:t>的参数化形式</a:t>
            </a:r>
            <a:endParaRPr lang="en-US" altLang="zh-CN" dirty="0"/>
          </a:p>
          <a:p>
            <a:r>
              <a:rPr lang="en-US" altLang="zh-CN" dirty="0"/>
              <a:t>【PPT</a:t>
            </a:r>
            <a:r>
              <a:rPr lang="zh-CN" altLang="en-US" dirty="0"/>
              <a:t>念 概率计算就是 把所有的转移特征和状态特征以及它们每个对应的权重进行累加，给它们进行一个打分，然后使用归一化因子转化为概率</a:t>
            </a:r>
            <a:r>
              <a:rPr lang="en-US" altLang="zh-CN" dirty="0" err="1"/>
              <a:t>Zx</a:t>
            </a:r>
            <a:r>
              <a:rPr lang="zh-CN" altLang="en-US" dirty="0"/>
              <a:t>，其中归一化因子就是把所有的状态序列对应的分数都求出来，其中一条的概率就是其中一条的分数除以所有可能路径的分数</a:t>
            </a:r>
            <a:r>
              <a:rPr lang="en-US" altLang="zh-CN" dirty="0"/>
              <a:t>】</a:t>
            </a:r>
            <a:endParaRPr lang="en-US" altLang="zh-CN" dirty="0"/>
          </a:p>
          <a:p>
            <a:endParaRPr lang="en-US" altLang="zh-CN" dirty="0"/>
          </a:p>
          <a:p>
            <a:r>
              <a:rPr lang="zh-CN" altLang="en-US" dirty="0"/>
              <a:t>因此这样就从特征转化到概率了</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这个打分函数</a:t>
            </a:r>
            <a:r>
              <a:rPr lang="en-US" altLang="zh-CN" dirty="0"/>
              <a:t>score </a:t>
            </a:r>
            <a:r>
              <a:rPr lang="zh-CN" altLang="en-US" dirty="0"/>
              <a:t>就是输入</a:t>
            </a:r>
            <a:r>
              <a:rPr lang="en-US" altLang="zh-CN" dirty="0"/>
              <a:t>x</a:t>
            </a:r>
            <a:r>
              <a:rPr lang="zh-CN" altLang="en-US" dirty="0"/>
              <a:t>，可能对应的一条输出序列</a:t>
            </a:r>
            <a:r>
              <a:rPr lang="en-US" altLang="zh-CN" dirty="0"/>
              <a:t>y</a:t>
            </a:r>
            <a:r>
              <a:rPr lang="zh-CN" altLang="en-US" dirty="0"/>
              <a:t>的打分是如何来算的</a:t>
            </a:r>
            <a:endParaRPr lang="en-US" altLang="zh-CN" dirty="0"/>
          </a:p>
          <a:p>
            <a:endParaRPr lang="en-US" altLang="zh-CN" dirty="0"/>
          </a:p>
          <a:p>
            <a:r>
              <a:rPr lang="zh-CN" altLang="en-US" dirty="0"/>
              <a:t>那么它的概率就为当前的这个</a:t>
            </a:r>
            <a:r>
              <a:rPr lang="en-US" altLang="zh-CN" dirty="0"/>
              <a:t>y</a:t>
            </a:r>
            <a:r>
              <a:rPr lang="zh-CN" altLang="en-US" dirty="0"/>
              <a:t>路径除以所有可能的</a:t>
            </a:r>
            <a:r>
              <a:rPr lang="en-US" altLang="zh-CN" dirty="0"/>
              <a:t>y</a:t>
            </a:r>
            <a:r>
              <a:rPr lang="zh-CN" altLang="en-US" dirty="0"/>
              <a:t>的总和就转换为了概率，也就是这个式子。</a:t>
            </a:r>
            <a:endParaRPr lang="en-US" altLang="zh-CN" dirty="0"/>
          </a:p>
          <a:p>
            <a:endParaRPr lang="en-US" altLang="zh-CN" dirty="0"/>
          </a:p>
          <a:p>
            <a:r>
              <a:rPr lang="zh-CN" altLang="en-US" dirty="0">
                <a:solidFill>
                  <a:srgbClr val="FF0000"/>
                </a:solidFill>
                <a:latin typeface="华文中宋" panose="02010600040101010101" pitchFamily="2" charset="-122"/>
                <a:ea typeface="华文中宋" panose="02010600040101010101" pitchFamily="2" charset="-122"/>
              </a:rPr>
              <a:t>因此可以看到CRF实际就是序列标注问题的对数线性模型。（将特征转换为概率）</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那接下来具体来看一下我们今天使用的模型 </a:t>
            </a:r>
            <a:r>
              <a:rPr lang="en-US" altLang="zh-CN" dirty="0" err="1"/>
              <a:t>BiLSTM+CRF</a:t>
            </a:r>
            <a:r>
              <a:rPr lang="zh-CN" altLang="en-US" dirty="0"/>
              <a:t>，</a:t>
            </a:r>
            <a:r>
              <a:rPr lang="en-US" altLang="zh-CN" dirty="0"/>
              <a:t>LSTM</a:t>
            </a:r>
            <a:r>
              <a:rPr lang="zh-CN" altLang="en-US" dirty="0"/>
              <a:t>其实我们上节课已经进行了具体介绍。</a:t>
            </a:r>
            <a:endParaRPr lang="en-US" altLang="zh-CN" dirty="0"/>
          </a:p>
          <a:p>
            <a:endParaRPr lang="en-US" altLang="zh-CN" dirty="0"/>
          </a:p>
          <a:p>
            <a:r>
              <a:rPr lang="zh-CN" altLang="en-US" dirty="0"/>
              <a:t>我们具体来看一下，首先是第一张图，使用</a:t>
            </a:r>
            <a:r>
              <a:rPr lang="en-US" altLang="zh-CN" dirty="0"/>
              <a:t>LSTM</a:t>
            </a:r>
            <a:r>
              <a:rPr lang="zh-CN" altLang="en-US" dirty="0"/>
              <a:t>不加</a:t>
            </a:r>
            <a:r>
              <a:rPr lang="en-US" altLang="zh-CN" dirty="0"/>
              <a:t>CRF</a:t>
            </a:r>
            <a:r>
              <a:rPr lang="zh-CN" altLang="en-US" dirty="0"/>
              <a:t>是如何来完成序列标注的，</a:t>
            </a:r>
            <a:endParaRPr lang="en-US" altLang="zh-CN" dirty="0"/>
          </a:p>
          <a:p>
            <a:r>
              <a:rPr lang="zh-CN" altLang="en-US" dirty="0"/>
              <a:t>对于输入序列，我们进行词向量化，输入到模型中提取特征，也就是隐藏状态，然后对其进行映射到类别标签就可以预测输出当前词对应的状态序列的概率。</a:t>
            </a:r>
            <a:endParaRPr lang="en-US" altLang="zh-CN" dirty="0"/>
          </a:p>
          <a:p>
            <a:endParaRPr lang="en-US" altLang="zh-CN" dirty="0"/>
          </a:p>
          <a:p>
            <a:r>
              <a:rPr lang="zh-CN" altLang="en-US" dirty="0"/>
              <a:t>而对于</a:t>
            </a:r>
            <a:r>
              <a:rPr lang="en-US" altLang="zh-CN" dirty="0"/>
              <a:t>CRF</a:t>
            </a:r>
            <a:r>
              <a:rPr lang="zh-CN" altLang="en-US" dirty="0"/>
              <a:t>来说，它的标签是来源于所有全局的</a:t>
            </a:r>
            <a:r>
              <a:rPr lang="en-US" altLang="zh-CN" dirty="0"/>
              <a:t>X</a:t>
            </a:r>
            <a:r>
              <a:rPr lang="zh-CN" altLang="en-US" dirty="0"/>
              <a:t>，并且标签之间是相互依赖的，而单独的</a:t>
            </a:r>
            <a:r>
              <a:rPr lang="en-US" altLang="zh-CN" dirty="0"/>
              <a:t>LSTM</a:t>
            </a:r>
            <a:r>
              <a:rPr lang="zh-CN" altLang="en-US" dirty="0"/>
              <a:t>，它的标签之间是没有依赖的，所以</a:t>
            </a:r>
            <a:r>
              <a:rPr lang="en-US" altLang="zh-CN" dirty="0"/>
              <a:t>CRF</a:t>
            </a:r>
            <a:r>
              <a:rPr lang="zh-CN" altLang="en-US" dirty="0"/>
              <a:t>的表现能力是要大于单独的</a:t>
            </a:r>
            <a:r>
              <a:rPr lang="en-US" altLang="zh-CN" dirty="0"/>
              <a:t>LSTM</a:t>
            </a:r>
            <a:r>
              <a:rPr lang="zh-CN" altLang="en-US" dirty="0"/>
              <a:t>的。</a:t>
            </a:r>
            <a:endParaRPr lang="en-US" altLang="zh-CN" dirty="0"/>
          </a:p>
          <a:p>
            <a:endParaRPr lang="en-US" altLang="zh-CN" dirty="0"/>
          </a:p>
          <a:p>
            <a:r>
              <a:rPr lang="zh-CN" altLang="en-US" dirty="0"/>
              <a:t>因此我们采用双向</a:t>
            </a:r>
            <a:r>
              <a:rPr lang="en-US" altLang="zh-CN" dirty="0"/>
              <a:t>LSTM</a:t>
            </a:r>
            <a:r>
              <a:rPr lang="zh-CN" altLang="en-US" dirty="0"/>
              <a:t>加上</a:t>
            </a:r>
            <a:r>
              <a:rPr lang="en-US" altLang="zh-CN" dirty="0"/>
              <a:t>CRF</a:t>
            </a:r>
            <a:r>
              <a:rPr lang="zh-CN" altLang="en-US" dirty="0"/>
              <a:t>进行结合，利用两者的优势，它不仅依赖于全局的输入</a:t>
            </a:r>
            <a:r>
              <a:rPr lang="en-US" altLang="zh-CN" dirty="0"/>
              <a:t>X</a:t>
            </a:r>
            <a:r>
              <a:rPr lang="zh-CN" altLang="en-US" dirty="0"/>
              <a:t>，还可以依赖于相邻标签的约束来解决该问题。利用了</a:t>
            </a:r>
            <a:r>
              <a:rPr lang="en-US" altLang="zh-CN" dirty="0"/>
              <a:t>LSTM</a:t>
            </a:r>
            <a:r>
              <a:rPr lang="zh-CN" altLang="en-US" dirty="0"/>
              <a:t>提取特征的强大能力 以及 </a:t>
            </a:r>
            <a:r>
              <a:rPr lang="en-US" altLang="zh-CN" dirty="0"/>
              <a:t>CRF</a:t>
            </a:r>
            <a:r>
              <a:rPr lang="zh-CN" altLang="en-US" dirty="0"/>
              <a:t>加入相邻标签约束的能力来完成该任务</a:t>
            </a:r>
            <a:endParaRPr lang="en-US" altLang="zh-CN" dirty="0"/>
          </a:p>
          <a:p>
            <a:endParaRPr lang="en-US" altLang="zh-CN" dirty="0"/>
          </a:p>
          <a:p>
            <a:endParaRPr lang="en-US" altLang="zh-CN"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那整体的流程就是这样一个过程：照着</a:t>
            </a:r>
            <a:r>
              <a:rPr lang="en-US" altLang="zh-CN" dirty="0"/>
              <a:t>PPT</a:t>
            </a:r>
            <a:r>
              <a:rPr lang="zh-CN" altLang="en-US" dirty="0"/>
              <a:t>来</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具体来说，我们将经过双向</a:t>
            </a:r>
            <a:r>
              <a:rPr lang="en-US" altLang="zh-CN" dirty="0"/>
              <a:t>LSTM</a:t>
            </a:r>
            <a:r>
              <a:rPr lang="zh-CN" altLang="en-US" dirty="0"/>
              <a:t>层提取到的隐状态序列通过线性层变换映射到标注维度，也就是得到</a:t>
            </a:r>
            <a:r>
              <a:rPr lang="en-US" altLang="zh-CN" dirty="0"/>
              <a:t>P</a:t>
            </a:r>
            <a:r>
              <a:rPr lang="zh-CN" altLang="en-US" dirty="0"/>
              <a:t>矩阵，</a:t>
            </a:r>
            <a:r>
              <a:rPr lang="en-US" altLang="zh-CN" dirty="0"/>
              <a:t>P</a:t>
            </a:r>
            <a:r>
              <a:rPr lang="zh-CN" altLang="en-US" dirty="0"/>
              <a:t>是一个非归一化矩阵，对应着每个单词对应到各个类别的分数 （</a:t>
            </a:r>
            <a:r>
              <a:rPr lang="en-US" altLang="zh-CN" dirty="0"/>
              <a:t>PPT</a:t>
            </a:r>
            <a:r>
              <a:rPr lang="zh-CN" altLang="en-US" dirty="0"/>
              <a:t>举例），这个</a:t>
            </a:r>
            <a:r>
              <a:rPr lang="en-US" altLang="zh-CN" dirty="0"/>
              <a:t>P</a:t>
            </a:r>
            <a:r>
              <a:rPr lang="zh-CN" altLang="en-US" dirty="0"/>
              <a:t>矩阵就是</a:t>
            </a:r>
            <a:r>
              <a:rPr lang="en-US" altLang="zh-CN" dirty="0"/>
              <a:t>CRF</a:t>
            </a:r>
            <a:r>
              <a:rPr lang="zh-CN" altLang="en-US" dirty="0"/>
              <a:t>层的输入</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那为什么要加</a:t>
            </a:r>
            <a:r>
              <a:rPr lang="en-US" altLang="zh-CN" dirty="0"/>
              <a:t>CRF</a:t>
            </a:r>
            <a:r>
              <a:rPr lang="zh-CN" altLang="en-US" dirty="0"/>
              <a:t>，这是我们理解该模型的重点</a:t>
            </a:r>
            <a:r>
              <a:rPr lang="en-US" altLang="zh-CN" dirty="0"/>
              <a:t> 【</a:t>
            </a:r>
            <a:r>
              <a:rPr lang="zh-CN" altLang="en-US" dirty="0"/>
              <a:t>对着</a:t>
            </a:r>
            <a:r>
              <a:rPr lang="en-US" altLang="zh-CN" dirty="0"/>
              <a:t>PPT</a:t>
            </a:r>
            <a:r>
              <a:rPr lang="zh-CN" altLang="en-US" dirty="0"/>
              <a:t>讲</a:t>
            </a:r>
            <a:r>
              <a:rPr lang="en-US" altLang="zh-CN" dirty="0"/>
              <a:t>】</a:t>
            </a:r>
            <a:endParaRPr lang="en-US" altLang="zh-CN" dirty="0"/>
          </a:p>
          <a:p>
            <a:endParaRPr lang="en-US" altLang="zh-CN" dirty="0"/>
          </a:p>
          <a:p>
            <a:r>
              <a:rPr lang="zh-CN" altLang="en-US" dirty="0"/>
              <a:t>而</a:t>
            </a:r>
            <a:r>
              <a:rPr lang="en-US" altLang="zh-CN" dirty="0"/>
              <a:t>CRF</a:t>
            </a:r>
            <a:r>
              <a:rPr lang="zh-CN" altLang="en-US" dirty="0"/>
              <a:t>是可以对标签之间进行依赖约束的，也就是说</a:t>
            </a:r>
            <a:r>
              <a:rPr lang="en-US" altLang="zh-CN" dirty="0"/>
              <a:t>CRF</a:t>
            </a:r>
            <a:r>
              <a:rPr lang="zh-CN" altLang="en-US" dirty="0"/>
              <a:t>层能够学习到句子的前后依赖，从而加入一些约束来保证最终预测结果的有效性，避免或者减少这种出错的情况</a:t>
            </a:r>
            <a:endParaRPr lang="en-US" altLang="zh-CN"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也就是它通过转移分数来矫正发射分数不合理的地方，其中发射分数就是通过</a:t>
            </a:r>
            <a:r>
              <a:rPr lang="en-US" altLang="zh-CN" dirty="0"/>
              <a:t>LSTM</a:t>
            </a:r>
            <a:r>
              <a:rPr lang="zh-CN" altLang="en-US" dirty="0"/>
              <a:t>层学习到的</a:t>
            </a:r>
            <a:r>
              <a:rPr lang="en-US" altLang="zh-CN" dirty="0"/>
              <a:t>P</a:t>
            </a:r>
            <a:r>
              <a:rPr lang="zh-CN" altLang="en-US" dirty="0"/>
              <a:t>矩阵，转移分数就是来自</a:t>
            </a:r>
            <a:r>
              <a:rPr lang="en-US" altLang="zh-CN" dirty="0"/>
              <a:t>CRF</a:t>
            </a:r>
            <a:r>
              <a:rPr lang="zh-CN" altLang="en-US" dirty="0"/>
              <a:t>层可以学到的转移矩阵，它们在训练中会不断迭代更新。</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通过这种修正，最终的映射到每个标签的分数的计算就是这个式子（</a:t>
            </a:r>
            <a:r>
              <a:rPr lang="en-US" altLang="zh-CN" dirty="0"/>
              <a:t>PPT</a:t>
            </a:r>
            <a:r>
              <a:rPr lang="zh-CN" altLang="en-US" dirty="0"/>
              <a:t>念）</a:t>
            </a:r>
            <a:endParaRPr lang="en-US" altLang="zh-CN" dirty="0"/>
          </a:p>
          <a:p>
            <a:endParaRPr lang="en-US" altLang="zh-CN" dirty="0"/>
          </a:p>
          <a:p>
            <a:r>
              <a:rPr lang="zh-CN" altLang="en-US" dirty="0"/>
              <a:t>最终的得分就是发射分数加上转移分数；也就是对于一个标签序列，也就是一条路径，我们可以通过发射分数和转移分数的和来计算这条路径的最终得分。</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最后就是</a:t>
            </a:r>
            <a:r>
              <a:rPr lang="en-US" altLang="zh-CN" dirty="0"/>
              <a:t>CRF</a:t>
            </a:r>
            <a:r>
              <a:rPr lang="zh-CN" altLang="en-US" dirty="0"/>
              <a:t>损失函数与维特比解码</a:t>
            </a:r>
            <a:endParaRPr lang="en-US" altLang="zh-CN" dirty="0"/>
          </a:p>
          <a:p>
            <a:endParaRPr lang="en-US" altLang="zh-CN" dirty="0"/>
          </a:p>
          <a:p>
            <a:r>
              <a:rPr lang="zh-CN" altLang="en-US" dirty="0"/>
              <a:t>首先上面对应的是我们模型的前向运算的一个过程，那我们知道，要训练优化好一个模型，需要定义我们的损失函数，然后通过损失函数进行反向传播更新梯度。那对应于我们这个序列标注模型，我们如何定义损失函数，也就是</a:t>
            </a:r>
            <a:r>
              <a:rPr lang="en-US" altLang="zh-CN" dirty="0"/>
              <a:t>CRF</a:t>
            </a:r>
            <a:r>
              <a:rPr lang="zh-CN" altLang="en-US" dirty="0"/>
              <a:t>损失函数。</a:t>
            </a:r>
            <a:endParaRPr lang="zh-CN" altLang="en-US" dirty="0"/>
          </a:p>
          <a:p>
            <a:endParaRPr lang="en-US" altLang="zh-CN" dirty="0"/>
          </a:p>
          <a:p>
            <a:r>
              <a:rPr lang="zh-CN" altLang="en-US" dirty="0"/>
              <a:t>然后这里的维特比解码就是指，我们学习到模型的参数之后，对应一个新的样本过来，我们如何根据发射分数和转移分数在所有可能的路径中找到一条最优的路径，那么就是维特比解码。也就是解决序列标注的预测问题（解码问题）它的定义就是（</a:t>
            </a:r>
            <a:r>
              <a:rPr lang="en-US" altLang="zh-CN" dirty="0"/>
              <a:t>PPT</a:t>
            </a:r>
            <a:r>
              <a:rPr lang="zh-CN" altLang="en-US" dirty="0"/>
              <a:t>）</a:t>
            </a:r>
            <a:endParaRPr lang="en-US" altLang="zh-CN"/>
          </a:p>
          <a:p>
            <a:endParaRPr lang="en-US" altLang="zh-CN" dirty="0"/>
          </a:p>
          <a:p>
            <a:r>
              <a:rPr lang="zh-CN" altLang="en-US" dirty="0"/>
              <a:t>其实也就是动态规划问题，关于动态规划这里我就不具体展开讲了，大家可以对照着</a:t>
            </a:r>
            <a:r>
              <a:rPr lang="en-US" altLang="zh-CN" dirty="0"/>
              <a:t>notebook</a:t>
            </a:r>
            <a:r>
              <a:rPr lang="zh-CN" altLang="en-US" dirty="0"/>
              <a:t>学习或者资料学习。</a:t>
            </a:r>
            <a:endParaRPr lang="en-US" altLang="zh-CN" dirty="0"/>
          </a:p>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kern="100" dirty="0">
                <a:effectLst/>
                <a:highlight>
                  <a:srgbClr val="FFFFFF"/>
                </a:highlight>
                <a:latin typeface="宋体" panose="02010600030101010101" pitchFamily="2" charset="-122"/>
                <a:ea typeface="宋体" panose="02010600030101010101" pitchFamily="2" charset="-122"/>
                <a:cs typeface="Times New Roman" panose="02020603050405020304" pitchFamily="18" charset="0"/>
              </a:rPr>
              <a:t>最后就是具体到我们的实验中，首先是条件随机场的实现。</a:t>
            </a:r>
            <a:endParaRPr lang="en-US" altLang="zh-CN" sz="1800" kern="100" dirty="0">
              <a:effectLst/>
              <a:highlight>
                <a:srgbClr val="FFFFFF"/>
              </a:highlight>
              <a:latin typeface="宋体"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kern="100" dirty="0">
                <a:effectLst/>
                <a:highlight>
                  <a:srgbClr val="FFFFFF"/>
                </a:highlight>
                <a:latin typeface="宋体" panose="02010600030101010101" pitchFamily="2" charset="-122"/>
                <a:ea typeface="宋体" panose="02010600030101010101" pitchFamily="2" charset="-122"/>
                <a:cs typeface="Times New Roman" panose="02020603050405020304" pitchFamily="18" charset="0"/>
              </a:rPr>
              <a:t>Notebook</a:t>
            </a:r>
            <a:r>
              <a:rPr lang="zh-CN" altLang="en-US" sz="1800" kern="100" dirty="0">
                <a:effectLst/>
                <a:highlight>
                  <a:srgbClr val="FFFFFF"/>
                </a:highlight>
                <a:latin typeface="宋体" panose="02010600030101010101" pitchFamily="2" charset="-122"/>
                <a:ea typeface="宋体" panose="02010600030101010101" pitchFamily="2" charset="-122"/>
                <a:cs typeface="Times New Roman" panose="02020603050405020304" pitchFamily="18" charset="0"/>
              </a:rPr>
              <a:t>我等下会发给大家，大家可以对照着一步一步来分析实现</a:t>
            </a:r>
            <a:endParaRPr lang="en-US" altLang="zh-CN" sz="1800" kern="100" dirty="0">
              <a:effectLst/>
              <a:highlight>
                <a:srgbClr val="FFFFFF"/>
              </a:highlight>
              <a:latin typeface="宋体"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kern="100" dirty="0">
                <a:effectLst/>
                <a:highlight>
                  <a:srgbClr val="FFFFFF"/>
                </a:highlight>
                <a:latin typeface="宋体" panose="02010600030101010101" pitchFamily="2" charset="-122"/>
                <a:ea typeface="宋体" panose="02010600030101010101" pitchFamily="2" charset="-122"/>
                <a:cs typeface="Times New Roman" panose="02020603050405020304" pitchFamily="18" charset="0"/>
              </a:rPr>
              <a:t>原理我们刚刚已经讲解了，就是最终得分等于发射分数加上转移分数。</a:t>
            </a:r>
            <a:endParaRPr lang="zh-CN" altLang="en-US" sz="1800" kern="100" dirty="0">
              <a:effectLst/>
              <a:latin typeface="Times New Roman" panose="02020603050405020304" pitchFamily="18" charset="0"/>
              <a:ea typeface="宋体"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304800" algn="just">
              <a:lnSpc>
                <a:spcPts val="2000"/>
              </a:lnSpc>
              <a:spcBef>
                <a:spcPts val="0"/>
              </a:spcBef>
              <a:spcAft>
                <a:spcPts val="0"/>
              </a:spcAft>
            </a:pPr>
            <a:r>
              <a:rPr lang="zh-CN" altLang="en-US" sz="1800" b="1" kern="100" dirty="0">
                <a:solidFill>
                  <a:srgbClr val="4D4D4D"/>
                </a:solidFill>
                <a:effectLst/>
                <a:highlight>
                  <a:srgbClr val="FFFFFF"/>
                </a:highlight>
                <a:latin typeface="宋体" panose="02010600030101010101" pitchFamily="2" charset="-122"/>
                <a:ea typeface="宋体" panose="02010600030101010101" pitchFamily="2" charset="-122"/>
                <a:cs typeface="Times New Roman" panose="02020603050405020304" pitchFamily="18" charset="0"/>
              </a:rPr>
              <a:t>序列标注</a:t>
            </a:r>
            <a:r>
              <a:rPr lang="zh-CN" altLang="en-US" sz="1800" kern="100" dirty="0">
                <a:solidFill>
                  <a:srgbClr val="4D4D4D"/>
                </a:solidFill>
                <a:effectLst/>
                <a:highlight>
                  <a:srgbClr val="FFFFFF"/>
                </a:highlight>
                <a:latin typeface="宋体" panose="02010600030101010101" pitchFamily="2" charset="-122"/>
                <a:ea typeface="宋体" panose="02010600030101010101" pitchFamily="2" charset="-122"/>
                <a:cs typeface="Times New Roman" panose="02020603050405020304" pitchFamily="18" charset="0"/>
              </a:rPr>
              <a:t>（</a:t>
            </a:r>
            <a:r>
              <a:rPr lang="en-US" altLang="zh-CN" sz="1800" kern="100" dirty="0">
                <a:solidFill>
                  <a:srgbClr val="4D4D4D"/>
                </a:solidFill>
                <a:effectLst/>
                <a:highlight>
                  <a:srgbClr val="FFFFFF"/>
                </a:highlight>
                <a:latin typeface="-apple-system"/>
                <a:ea typeface="宋体" panose="02010600030101010101" pitchFamily="2" charset="-122"/>
                <a:cs typeface="Times New Roman" panose="02020603050405020304" pitchFamily="18" charset="0"/>
              </a:rPr>
              <a:t>Sequence labeling</a:t>
            </a:r>
            <a:r>
              <a:rPr lang="zh-CN" altLang="en-US" sz="1800" kern="100" dirty="0">
                <a:solidFill>
                  <a:srgbClr val="4D4D4D"/>
                </a:solidFill>
                <a:effectLst/>
                <a:highlight>
                  <a:srgbClr val="FFFFFF"/>
                </a:highlight>
                <a:latin typeface="宋体" panose="02010600030101010101" pitchFamily="2" charset="-122"/>
                <a:ea typeface="宋体" panose="02010600030101010101" pitchFamily="2" charset="-122"/>
                <a:cs typeface="Times New Roman" panose="02020603050405020304" pitchFamily="18" charset="0"/>
              </a:rPr>
              <a:t>）也是</a:t>
            </a:r>
            <a:r>
              <a:rPr lang="en-US" altLang="zh-CN" sz="1800" kern="100" dirty="0">
                <a:solidFill>
                  <a:srgbClr val="4D4D4D"/>
                </a:solidFill>
                <a:effectLst/>
                <a:highlight>
                  <a:srgbClr val="FFFFFF"/>
                </a:highlight>
                <a:latin typeface="-apple-system"/>
                <a:ea typeface="宋体" panose="02010600030101010101" pitchFamily="2" charset="-122"/>
                <a:cs typeface="Times New Roman" panose="02020603050405020304" pitchFamily="18" charset="0"/>
              </a:rPr>
              <a:t>NLP</a:t>
            </a:r>
            <a:r>
              <a:rPr lang="zh-CN" altLang="en-US" sz="1800" kern="100" dirty="0">
                <a:solidFill>
                  <a:srgbClr val="4D4D4D"/>
                </a:solidFill>
                <a:effectLst/>
                <a:highlight>
                  <a:srgbClr val="FFFFFF"/>
                </a:highlight>
                <a:latin typeface="宋体" panose="02010600030101010101" pitchFamily="2" charset="-122"/>
                <a:ea typeface="宋体" panose="02010600030101010101" pitchFamily="2" charset="-122"/>
                <a:cs typeface="Times New Roman" panose="02020603050405020304" pitchFamily="18" charset="0"/>
              </a:rPr>
              <a:t>问题中的一个基本任务。在序列标注中，我们想对一个序列的每一个元素标注一个标签。一般来说，一个序列指的是一个句子，而一个元素指的是句子中的一个词。序列标注问题通常用于从文本中进行信息抽取，包括分词</a:t>
            </a:r>
            <a:r>
              <a:rPr lang="en-US" altLang="zh-CN" sz="1800" kern="100" dirty="0">
                <a:solidFill>
                  <a:srgbClr val="4D4D4D"/>
                </a:solidFill>
                <a:effectLst/>
                <a:highlight>
                  <a:srgbClr val="FFFFFF"/>
                </a:highlight>
                <a:latin typeface="-apple-system"/>
                <a:ea typeface="宋体" panose="02010600030101010101" pitchFamily="2" charset="-122"/>
                <a:cs typeface="Times New Roman" panose="02020603050405020304" pitchFamily="18" charset="0"/>
              </a:rPr>
              <a:t>(Word Segmentation)</a:t>
            </a:r>
            <a:r>
              <a:rPr lang="zh-CN" altLang="en-US" sz="1800" kern="100" dirty="0">
                <a:solidFill>
                  <a:srgbClr val="4D4D4D"/>
                </a:solidFill>
                <a:effectLst/>
                <a:highlight>
                  <a:srgbClr val="FFFFFF"/>
                </a:highlight>
                <a:latin typeface="宋体" panose="02010600030101010101" pitchFamily="2" charset="-122"/>
                <a:ea typeface="宋体" panose="02010600030101010101" pitchFamily="2" charset="-122"/>
                <a:cs typeface="Times New Roman" panose="02020603050405020304" pitchFamily="18" charset="0"/>
              </a:rPr>
              <a:t>、词性标注</a:t>
            </a:r>
            <a:r>
              <a:rPr lang="en-US" altLang="zh-CN" sz="1800" kern="100" dirty="0">
                <a:solidFill>
                  <a:srgbClr val="4D4D4D"/>
                </a:solidFill>
                <a:effectLst/>
                <a:highlight>
                  <a:srgbClr val="FFFFFF"/>
                </a:highlight>
                <a:latin typeface="-apple-system"/>
                <a:ea typeface="宋体" panose="02010600030101010101" pitchFamily="2" charset="-122"/>
                <a:cs typeface="Times New Roman" panose="02020603050405020304" pitchFamily="18" charset="0"/>
              </a:rPr>
              <a:t>(Position Tagging)</a:t>
            </a:r>
            <a:r>
              <a:rPr lang="zh-CN" altLang="en-US" sz="1800" kern="100" dirty="0">
                <a:solidFill>
                  <a:srgbClr val="4D4D4D"/>
                </a:solidFill>
                <a:effectLst/>
                <a:highlight>
                  <a:srgbClr val="FFFFFF"/>
                </a:highlight>
                <a:latin typeface="宋体" panose="02010600030101010101" pitchFamily="2" charset="-122"/>
                <a:ea typeface="宋体" panose="02010600030101010101" pitchFamily="2" charset="-122"/>
                <a:cs typeface="Times New Roman" panose="02020603050405020304" pitchFamily="18" charset="0"/>
              </a:rPr>
              <a:t>、命名实体识别</a:t>
            </a:r>
            <a:r>
              <a:rPr lang="en-US" altLang="zh-CN" sz="1800" kern="100" dirty="0">
                <a:solidFill>
                  <a:srgbClr val="4D4D4D"/>
                </a:solidFill>
                <a:effectLst/>
                <a:highlight>
                  <a:srgbClr val="FFFFFF"/>
                </a:highlight>
                <a:latin typeface="-apple-system"/>
                <a:ea typeface="宋体" panose="02010600030101010101" pitchFamily="2" charset="-122"/>
                <a:cs typeface="Times New Roman" panose="02020603050405020304" pitchFamily="18" charset="0"/>
              </a:rPr>
              <a:t>(Named Entity Recognition, NER)</a:t>
            </a:r>
            <a:r>
              <a:rPr lang="zh-CN" altLang="en-US" sz="1800" kern="100" dirty="0">
                <a:solidFill>
                  <a:srgbClr val="4D4D4D"/>
                </a:solidFill>
                <a:effectLst/>
                <a:highlight>
                  <a:srgbClr val="FFFFFF"/>
                </a:highlight>
                <a:latin typeface="宋体" panose="02010600030101010101" pitchFamily="2" charset="-122"/>
                <a:ea typeface="宋体" panose="02010600030101010101" pitchFamily="2" charset="-122"/>
                <a:cs typeface="Times New Roman" panose="02020603050405020304" pitchFamily="18" charset="0"/>
              </a:rPr>
              <a:t>等。</a:t>
            </a:r>
            <a:endParaRPr lang="en-US" altLang="zh-CN" sz="1800" kern="100" dirty="0">
              <a:solidFill>
                <a:srgbClr val="4D4D4D"/>
              </a:solidFill>
              <a:effectLst/>
              <a:highlight>
                <a:srgbClr val="FFFFFF"/>
              </a:highlight>
              <a:latin typeface="宋体" panose="02010600030101010101" pitchFamily="2" charset="-122"/>
              <a:ea typeface="宋体" panose="02010600030101010101" pitchFamily="2" charset="-122"/>
              <a:cs typeface="Times New Roman" panose="02020603050405020304" pitchFamily="18" charset="0"/>
            </a:endParaRPr>
          </a:p>
          <a:p>
            <a:pPr marL="0" marR="0" indent="304800" algn="just">
              <a:lnSpc>
                <a:spcPts val="2000"/>
              </a:lnSpc>
              <a:spcBef>
                <a:spcPts val="0"/>
              </a:spcBef>
              <a:spcAft>
                <a:spcPts val="0"/>
              </a:spcAft>
            </a:pPr>
            <a:endParaRPr lang="en-US" altLang="zh-CN" sz="1800" kern="100" dirty="0">
              <a:solidFill>
                <a:srgbClr val="4D4D4D"/>
              </a:solidFill>
              <a:effectLst/>
              <a:highlight>
                <a:srgbClr val="FFFFFF"/>
              </a:highlight>
              <a:latin typeface="宋体" panose="02010600030101010101" pitchFamily="2" charset="-122"/>
              <a:ea typeface="宋体" panose="02010600030101010101" pitchFamily="2" charset="-122"/>
              <a:cs typeface="Times New Roman" panose="02020603050405020304" pitchFamily="18" charset="0"/>
            </a:endParaRPr>
          </a:p>
          <a:p>
            <a:pPr marL="0" marR="0" indent="304800" algn="just">
              <a:lnSpc>
                <a:spcPts val="2000"/>
              </a:lnSpc>
              <a:spcBef>
                <a:spcPts val="0"/>
              </a:spcBef>
              <a:spcAft>
                <a:spcPts val="0"/>
              </a:spcAft>
            </a:pPr>
            <a:r>
              <a:rPr lang="zh-CN" altLang="en-US" sz="1800" kern="100" dirty="0">
                <a:solidFill>
                  <a:srgbClr val="4D4D4D"/>
                </a:solidFill>
                <a:effectLst/>
                <a:highlight>
                  <a:srgbClr val="FFFFFF"/>
                </a:highlight>
                <a:latin typeface="宋体" panose="02010600030101010101" pitchFamily="2" charset="-122"/>
                <a:ea typeface="宋体" panose="02010600030101010101" pitchFamily="2" charset="-122"/>
                <a:cs typeface="Times New Roman" panose="02020603050405020304" pitchFamily="18" charset="0"/>
              </a:rPr>
              <a:t>如表所示：清华大学</a:t>
            </a:r>
            <a:r>
              <a:rPr lang="zh-CN" altLang="en-US" sz="1800" kern="100" dirty="0">
                <a:solidFill>
                  <a:srgbClr val="4D4D4D"/>
                </a:solidFill>
                <a:effectLst/>
                <a:highlight>
                  <a:srgbClr val="FFFFFF"/>
                </a:highlight>
                <a:latin typeface="-apple-system"/>
                <a:ea typeface="宋体" panose="02010600030101010101" pitchFamily="2" charset="-122"/>
                <a:cs typeface="Times New Roman" panose="02020603050405020304" pitchFamily="18" charset="0"/>
              </a:rPr>
              <a:t> </a:t>
            </a:r>
            <a:r>
              <a:rPr lang="zh-CN" altLang="en-US" sz="1800" kern="100" dirty="0">
                <a:solidFill>
                  <a:srgbClr val="4D4D4D"/>
                </a:solidFill>
                <a:effectLst/>
                <a:highlight>
                  <a:srgbClr val="FFFFFF"/>
                </a:highlight>
                <a:latin typeface="宋体" panose="02010600030101010101" pitchFamily="2" charset="-122"/>
                <a:ea typeface="宋体" panose="02010600030101010101" pitchFamily="2" charset="-122"/>
                <a:cs typeface="Times New Roman" panose="02020603050405020304" pitchFamily="18" charset="0"/>
              </a:rPr>
              <a:t>和</a:t>
            </a:r>
            <a:r>
              <a:rPr lang="zh-CN" altLang="en-US" sz="1800" kern="100" dirty="0">
                <a:solidFill>
                  <a:srgbClr val="4D4D4D"/>
                </a:solidFill>
                <a:effectLst/>
                <a:highlight>
                  <a:srgbClr val="FFFFFF"/>
                </a:highlight>
                <a:latin typeface="-apple-system"/>
                <a:ea typeface="宋体" panose="02010600030101010101" pitchFamily="2" charset="-122"/>
                <a:cs typeface="Times New Roman" panose="02020603050405020304" pitchFamily="18" charset="0"/>
              </a:rPr>
              <a:t> </a:t>
            </a:r>
            <a:r>
              <a:rPr lang="zh-CN" altLang="en-US" sz="1800" kern="100" dirty="0">
                <a:solidFill>
                  <a:srgbClr val="4D4D4D"/>
                </a:solidFill>
                <a:effectLst/>
                <a:highlight>
                  <a:srgbClr val="FFFFFF"/>
                </a:highlight>
                <a:latin typeface="宋体" panose="02010600030101010101" pitchFamily="2" charset="-122"/>
                <a:ea typeface="宋体" panose="02010600030101010101" pitchFamily="2" charset="-122"/>
                <a:cs typeface="Times New Roman" panose="02020603050405020304" pitchFamily="18" charset="0"/>
              </a:rPr>
              <a:t>北京是地名，需要将其识别，我们对每个输入的单词预测其标签，最后根据标签来识别实体。 </a:t>
            </a:r>
            <a:endParaRPr lang="en-US" altLang="zh-CN" sz="1800" kern="100" dirty="0">
              <a:solidFill>
                <a:srgbClr val="4D4D4D"/>
              </a:solidFill>
              <a:effectLst/>
              <a:highlight>
                <a:srgbClr val="FFFFFF"/>
              </a:highlight>
              <a:latin typeface="宋体" panose="02010600030101010101" pitchFamily="2" charset="-122"/>
              <a:ea typeface="宋体" panose="02010600030101010101" pitchFamily="2" charset="-122"/>
              <a:cs typeface="Times New Roman" panose="02020603050405020304" pitchFamily="18" charset="0"/>
            </a:endParaRPr>
          </a:p>
          <a:p>
            <a:pPr marL="0" marR="0" indent="304800" algn="just">
              <a:lnSpc>
                <a:spcPts val="2000"/>
              </a:lnSpc>
              <a:spcBef>
                <a:spcPts val="0"/>
              </a:spcBef>
              <a:spcAft>
                <a:spcPts val="0"/>
              </a:spcAft>
            </a:pPr>
            <a:endParaRPr lang="zh-CN" altLang="en-US" sz="1800" kern="100" dirty="0">
              <a:effectLst/>
              <a:latin typeface="Times New Roman" panose="02020603050405020304" pitchFamily="18" charset="0"/>
              <a:ea typeface="宋体" panose="02010600030101010101" pitchFamily="2" charset="-122"/>
            </a:endParaRPr>
          </a:p>
          <a:p>
            <a:pPr marL="0" marR="0" indent="457200" algn="just">
              <a:lnSpc>
                <a:spcPts val="2000"/>
              </a:lnSpc>
              <a:spcBef>
                <a:spcPts val="0"/>
              </a:spcBef>
              <a:spcAft>
                <a:spcPts val="0"/>
              </a:spcAft>
            </a:pPr>
            <a:r>
              <a:rPr lang="zh-CN" altLang="en-US" sz="1800" kern="100" dirty="0">
                <a:effectLst/>
                <a:highlight>
                  <a:srgbClr val="FFFFFF"/>
                </a:highlight>
                <a:latin typeface="宋体" panose="02010600030101010101" pitchFamily="2" charset="-122"/>
                <a:ea typeface="宋体" panose="02010600030101010101" pitchFamily="2" charset="-122"/>
                <a:cs typeface="Times New Roman" panose="02020603050405020304" pitchFamily="18" charset="0"/>
              </a:rPr>
              <a:t>在</a:t>
            </a:r>
            <a:r>
              <a:rPr lang="en-US" altLang="zh-CN" sz="1800" kern="100" dirty="0">
                <a:effectLst/>
                <a:highlight>
                  <a:srgbClr val="FFFFFF"/>
                </a:highlight>
                <a:latin typeface="Times New Roman" panose="02020603050405020304" pitchFamily="18" charset="0"/>
                <a:ea typeface="宋体" panose="02010600030101010101" pitchFamily="2" charset="-122"/>
              </a:rPr>
              <a:t>NLP</a:t>
            </a:r>
            <a:r>
              <a:rPr lang="zh-CN" altLang="en-US" sz="1800" kern="100" dirty="0">
                <a:effectLst/>
                <a:highlight>
                  <a:srgbClr val="FFFFFF"/>
                </a:highlight>
                <a:latin typeface="宋体" panose="02010600030101010101" pitchFamily="2" charset="-122"/>
                <a:ea typeface="宋体" panose="02010600030101010101" pitchFamily="2" charset="-122"/>
              </a:rPr>
              <a:t>中的序列标注方式常用的有</a:t>
            </a:r>
            <a:r>
              <a:rPr lang="zh-CN" altLang="en-US" sz="1800" kern="100" dirty="0">
                <a:effectLst/>
                <a:highlight>
                  <a:srgbClr val="FFFFFF"/>
                </a:highlight>
                <a:latin typeface="宋体" panose="02010600030101010101" pitchFamily="2" charset="-122"/>
                <a:ea typeface="宋体" panose="02010600030101010101" pitchFamily="2" charset="-122"/>
                <a:cs typeface="Times New Roman" panose="02020603050405020304" pitchFamily="18" charset="0"/>
              </a:rPr>
              <a:t>很多</a:t>
            </a:r>
            <a:r>
              <a:rPr lang="zh-CN" altLang="en-US" sz="1800" kern="100" dirty="0">
                <a:effectLst/>
                <a:highlight>
                  <a:srgbClr val="FFFFFF"/>
                </a:highlight>
                <a:latin typeface="宋体" panose="02010600030101010101" pitchFamily="2" charset="-122"/>
                <a:ea typeface="宋体" panose="02010600030101010101" pitchFamily="2" charset="-122"/>
              </a:rPr>
              <a:t>种：</a:t>
            </a:r>
            <a:r>
              <a:rPr lang="zh-CN" altLang="en-US" sz="1800" kern="100" dirty="0">
                <a:effectLst/>
                <a:highlight>
                  <a:srgbClr val="FFFFFF"/>
                </a:highlight>
                <a:latin typeface="宋体" panose="02010600030101010101" pitchFamily="2" charset="-122"/>
                <a:ea typeface="宋体" panose="02010600030101010101" pitchFamily="2" charset="-122"/>
                <a:cs typeface="Times New Roman" panose="02020603050405020304" pitchFamily="18" charset="0"/>
              </a:rPr>
              <a:t>这里介绍</a:t>
            </a:r>
            <a:r>
              <a:rPr lang="en-US" altLang="zh-CN" sz="1800" b="1" kern="100" dirty="0">
                <a:solidFill>
                  <a:srgbClr val="4D4D4D"/>
                </a:solidFill>
                <a:effectLst/>
                <a:highlight>
                  <a:srgbClr val="FFFFFF"/>
                </a:highlight>
                <a:latin typeface="-apple-system"/>
                <a:ea typeface="宋体" panose="02010600030101010101" pitchFamily="2" charset="-122"/>
                <a:cs typeface="Times New Roman" panose="02020603050405020304" pitchFamily="18" charset="0"/>
              </a:rPr>
              <a:t>BIO</a:t>
            </a:r>
            <a:r>
              <a:rPr lang="zh-CN" altLang="en-US" sz="1800" b="1" kern="100" dirty="0">
                <a:solidFill>
                  <a:srgbClr val="4D4D4D"/>
                </a:solidFill>
                <a:effectLst/>
                <a:highlight>
                  <a:srgbClr val="FFFFFF"/>
                </a:highlight>
                <a:latin typeface="宋体" panose="02010600030101010101" pitchFamily="2" charset="-122"/>
                <a:ea typeface="宋体" panose="02010600030101010101" pitchFamily="2" charset="-122"/>
                <a:cs typeface="Times New Roman" panose="02020603050405020304" pitchFamily="18" charset="0"/>
              </a:rPr>
              <a:t>标注法。</a:t>
            </a:r>
            <a:endParaRPr lang="zh-CN" altLang="en-US" sz="1800" kern="100" dirty="0">
              <a:effectLst/>
              <a:latin typeface="Times New Roman" panose="02020603050405020304" pitchFamily="18" charset="0"/>
              <a:ea typeface="宋体" panose="02010600030101010101" pitchFamily="2" charset="-122"/>
            </a:endParaRPr>
          </a:p>
          <a:p>
            <a:pPr marL="0" marR="0" indent="514350" algn="just">
              <a:lnSpc>
                <a:spcPts val="2000"/>
              </a:lnSpc>
              <a:spcBef>
                <a:spcPts val="0"/>
              </a:spcBef>
              <a:spcAft>
                <a:spcPts val="0"/>
              </a:spcAft>
            </a:pPr>
            <a:r>
              <a:rPr lang="en-US" altLang="zh-CN" sz="1800" kern="100" dirty="0">
                <a:solidFill>
                  <a:srgbClr val="121212"/>
                </a:solidFill>
                <a:effectLst/>
                <a:highlight>
                  <a:srgbClr val="FFFFFF"/>
                </a:highlight>
                <a:latin typeface="Times New Roman" panose="02020603050405020304" pitchFamily="18" charset="0"/>
                <a:ea typeface="宋体" panose="02010600030101010101" pitchFamily="2" charset="-122"/>
              </a:rPr>
              <a:t>B</a:t>
            </a:r>
            <a:r>
              <a:rPr lang="zh-CN" altLang="en-US" sz="1800" kern="100" dirty="0">
                <a:solidFill>
                  <a:srgbClr val="121212"/>
                </a:solidFill>
                <a:effectLst/>
                <a:highlight>
                  <a:srgbClr val="FFFFFF"/>
                </a:highlight>
                <a:latin typeface="宋体" panose="02010600030101010101" pitchFamily="2" charset="-122"/>
                <a:ea typeface="宋体" panose="02010600030101010101" pitchFamily="2" charset="-122"/>
              </a:rPr>
              <a:t>，即</a:t>
            </a:r>
            <a:r>
              <a:rPr lang="en-US" altLang="zh-CN" sz="1800" kern="100" dirty="0">
                <a:solidFill>
                  <a:srgbClr val="121212"/>
                </a:solidFill>
                <a:effectLst/>
                <a:highlight>
                  <a:srgbClr val="FFFFFF"/>
                </a:highlight>
                <a:latin typeface="Times New Roman" panose="02020603050405020304" pitchFamily="18" charset="0"/>
                <a:ea typeface="宋体" panose="02010600030101010101" pitchFamily="2" charset="-122"/>
              </a:rPr>
              <a:t>Begin</a:t>
            </a:r>
            <a:r>
              <a:rPr lang="zh-CN" altLang="en-US" sz="1800" kern="100" dirty="0">
                <a:solidFill>
                  <a:srgbClr val="121212"/>
                </a:solidFill>
                <a:effectLst/>
                <a:highlight>
                  <a:srgbClr val="FFFFFF"/>
                </a:highlight>
                <a:latin typeface="宋体" panose="02010600030101010101" pitchFamily="2" charset="-122"/>
                <a:ea typeface="宋体" panose="02010600030101010101" pitchFamily="2" charset="-122"/>
              </a:rPr>
              <a:t>，表示开始；</a:t>
            </a:r>
            <a:r>
              <a:rPr lang="en-US" altLang="zh-CN" sz="1800" kern="100" dirty="0">
                <a:solidFill>
                  <a:srgbClr val="121212"/>
                </a:solidFill>
                <a:effectLst/>
                <a:highlight>
                  <a:srgbClr val="FFFFFF"/>
                </a:highlight>
                <a:latin typeface="Times New Roman" panose="02020603050405020304" pitchFamily="18" charset="0"/>
                <a:ea typeface="宋体" panose="02010600030101010101" pitchFamily="2" charset="-122"/>
              </a:rPr>
              <a:t>I</a:t>
            </a:r>
            <a:r>
              <a:rPr lang="zh-CN" altLang="en-US" sz="1800" kern="100" dirty="0">
                <a:solidFill>
                  <a:srgbClr val="121212"/>
                </a:solidFill>
                <a:effectLst/>
                <a:highlight>
                  <a:srgbClr val="FFFFFF"/>
                </a:highlight>
                <a:latin typeface="宋体" panose="02010600030101010101" pitchFamily="2" charset="-122"/>
                <a:ea typeface="宋体" panose="02010600030101010101" pitchFamily="2" charset="-122"/>
              </a:rPr>
              <a:t>，即</a:t>
            </a:r>
            <a:r>
              <a:rPr lang="en-US" altLang="zh-CN" sz="1800" kern="100" dirty="0">
                <a:solidFill>
                  <a:srgbClr val="121212"/>
                </a:solidFill>
                <a:effectLst/>
                <a:highlight>
                  <a:srgbClr val="FFFFFF"/>
                </a:highlight>
                <a:latin typeface="Times New Roman" panose="02020603050405020304" pitchFamily="18" charset="0"/>
                <a:ea typeface="宋体" panose="02010600030101010101" pitchFamily="2" charset="-122"/>
              </a:rPr>
              <a:t>Intermediate</a:t>
            </a:r>
            <a:r>
              <a:rPr lang="zh-CN" altLang="en-US" sz="1800" kern="100" dirty="0">
                <a:solidFill>
                  <a:srgbClr val="121212"/>
                </a:solidFill>
                <a:effectLst/>
                <a:highlight>
                  <a:srgbClr val="FFFFFF"/>
                </a:highlight>
                <a:latin typeface="宋体" panose="02010600030101010101" pitchFamily="2" charset="-122"/>
                <a:ea typeface="宋体" panose="02010600030101010101" pitchFamily="2" charset="-122"/>
              </a:rPr>
              <a:t>，表示中间；</a:t>
            </a:r>
            <a:r>
              <a:rPr lang="en-US" altLang="zh-CN" sz="1800" kern="100" dirty="0">
                <a:solidFill>
                  <a:srgbClr val="121212"/>
                </a:solidFill>
                <a:effectLst/>
                <a:highlight>
                  <a:srgbClr val="FFFFFF"/>
                </a:highlight>
                <a:latin typeface="Times New Roman" panose="02020603050405020304" pitchFamily="18" charset="0"/>
                <a:ea typeface="宋体" panose="02010600030101010101" pitchFamily="2" charset="-122"/>
              </a:rPr>
              <a:t>O</a:t>
            </a:r>
            <a:r>
              <a:rPr lang="zh-CN" altLang="en-US" sz="1800" kern="100" dirty="0">
                <a:solidFill>
                  <a:srgbClr val="121212"/>
                </a:solidFill>
                <a:effectLst/>
                <a:highlight>
                  <a:srgbClr val="FFFFFF"/>
                </a:highlight>
                <a:latin typeface="宋体" panose="02010600030101010101" pitchFamily="2" charset="-122"/>
                <a:ea typeface="宋体" panose="02010600030101010101" pitchFamily="2" charset="-122"/>
              </a:rPr>
              <a:t>，即</a:t>
            </a:r>
            <a:r>
              <a:rPr lang="en-US" altLang="zh-CN" sz="1800" kern="100" dirty="0">
                <a:solidFill>
                  <a:srgbClr val="121212"/>
                </a:solidFill>
                <a:effectLst/>
                <a:highlight>
                  <a:srgbClr val="FFFFFF"/>
                </a:highlight>
                <a:latin typeface="Times New Roman" panose="02020603050405020304" pitchFamily="18" charset="0"/>
                <a:ea typeface="宋体" panose="02010600030101010101" pitchFamily="2" charset="-122"/>
              </a:rPr>
              <a:t>Other</a:t>
            </a:r>
            <a:r>
              <a:rPr lang="zh-CN" altLang="en-US" sz="1800" kern="100" dirty="0">
                <a:solidFill>
                  <a:srgbClr val="121212"/>
                </a:solidFill>
                <a:effectLst/>
                <a:highlight>
                  <a:srgbClr val="FFFFFF"/>
                </a:highlight>
                <a:latin typeface="宋体" panose="02010600030101010101" pitchFamily="2" charset="-122"/>
                <a:ea typeface="宋体" panose="02010600030101010101" pitchFamily="2" charset="-122"/>
              </a:rPr>
              <a:t>，表示其它，用于标记无关字符。</a:t>
            </a:r>
            <a:endParaRPr lang="zh-CN" altLang="en-US" sz="1800" kern="100" dirty="0">
              <a:effectLst/>
              <a:latin typeface="Times New Roman" panose="02020603050405020304" pitchFamily="18" charset="0"/>
              <a:ea typeface="宋体" panose="02010600030101010101" pitchFamily="2" charset="-122"/>
            </a:endParaRPr>
          </a:p>
          <a:p>
            <a:pPr marL="0" marR="0" indent="514350" algn="just">
              <a:lnSpc>
                <a:spcPts val="2000"/>
              </a:lnSpc>
              <a:spcBef>
                <a:spcPts val="0"/>
              </a:spcBef>
              <a:spcAft>
                <a:spcPts val="0"/>
              </a:spcAft>
            </a:pPr>
            <a:r>
              <a:rPr lang="zh-CN" altLang="en-US" sz="1800" kern="100" dirty="0">
                <a:solidFill>
                  <a:srgbClr val="121212"/>
                </a:solidFill>
                <a:effectLst/>
                <a:highlight>
                  <a:srgbClr val="FFFFFF"/>
                </a:highlight>
                <a:latin typeface="宋体" panose="02010600030101010101" pitchFamily="2" charset="-122"/>
                <a:ea typeface="宋体" panose="02010600030101010101" pitchFamily="2" charset="-122"/>
                <a:cs typeface="Times New Roman" panose="02020603050405020304" pitchFamily="18" charset="0"/>
              </a:rPr>
              <a:t>那对于</a:t>
            </a:r>
            <a:r>
              <a:rPr lang="zh-CN" altLang="en-US" sz="1800" kern="100" dirty="0">
                <a:solidFill>
                  <a:srgbClr val="000000"/>
                </a:solidFill>
                <a:effectLst/>
                <a:highlight>
                  <a:srgbClr val="FFFFFF"/>
                </a:highlight>
                <a:latin typeface="宋体" panose="02010600030101010101" pitchFamily="2" charset="-122"/>
                <a:ea typeface="宋体" panose="02010600030101010101" pitchFamily="2" charset="-122"/>
              </a:rPr>
              <a:t>命名实体识别</a:t>
            </a:r>
            <a:r>
              <a:rPr lang="zh-CN" altLang="en-US" sz="1800" kern="100" dirty="0">
                <a:solidFill>
                  <a:srgbClr val="000000"/>
                </a:solidFill>
                <a:effectLst/>
                <a:highlight>
                  <a:srgbClr val="FFFFFF"/>
                </a:highlight>
                <a:latin typeface="宋体" panose="02010600030101010101" pitchFamily="2" charset="-122"/>
                <a:ea typeface="宋体" panose="02010600030101010101" pitchFamily="2" charset="-122"/>
                <a:cs typeface="Helvetica" panose="020B0604020202020204" pitchFamily="34" charset="0"/>
              </a:rPr>
              <a:t>即</a:t>
            </a:r>
            <a:r>
              <a:rPr lang="zh-CN" altLang="en-US" sz="1800" kern="100" dirty="0">
                <a:solidFill>
                  <a:srgbClr val="000000"/>
                </a:solidFill>
                <a:effectLst/>
                <a:highlight>
                  <a:srgbClr val="FFFFFF"/>
                </a:highlight>
                <a:latin typeface="Helvetica" panose="020B0604020202020204" pitchFamily="34" charset="0"/>
                <a:ea typeface="宋体" panose="02010600030101010101" pitchFamily="2" charset="-122"/>
              </a:rPr>
              <a:t>“</a:t>
            </a:r>
            <a:r>
              <a:rPr lang="en-US" altLang="zh-CN" sz="1800" kern="100" dirty="0">
                <a:solidFill>
                  <a:srgbClr val="000000"/>
                </a:solidFill>
                <a:effectLst/>
                <a:highlight>
                  <a:srgbClr val="FFFFFF"/>
                </a:highlight>
                <a:latin typeface="Helvetica" panose="020B0604020202020204" pitchFamily="34" charset="0"/>
                <a:ea typeface="宋体" panose="02010600030101010101" pitchFamily="2" charset="-122"/>
              </a:rPr>
              <a:t>BIOE”</a:t>
            </a:r>
            <a:r>
              <a:rPr lang="zh-CN" altLang="en-US" sz="1800" kern="100" dirty="0">
                <a:solidFill>
                  <a:srgbClr val="000000"/>
                </a:solidFill>
                <a:effectLst/>
                <a:highlight>
                  <a:srgbClr val="FFFFFF"/>
                </a:highlight>
                <a:latin typeface="宋体" panose="02010600030101010101" pitchFamily="2" charset="-122"/>
                <a:ea typeface="宋体" panose="02010600030101010101" pitchFamily="2" charset="-122"/>
              </a:rPr>
              <a:t>标注，将一个实体</a:t>
            </a:r>
            <a:r>
              <a:rPr lang="en-US" altLang="zh-CN" sz="1800" kern="100" dirty="0">
                <a:solidFill>
                  <a:srgbClr val="000000"/>
                </a:solidFill>
                <a:effectLst/>
                <a:highlight>
                  <a:srgbClr val="FFFFFF"/>
                </a:highlight>
                <a:latin typeface="Helvetica" panose="020B0604020202020204" pitchFamily="34" charset="0"/>
                <a:ea typeface="宋体" panose="02010600030101010101" pitchFamily="2" charset="-122"/>
              </a:rPr>
              <a:t>(Entity)</a:t>
            </a:r>
            <a:r>
              <a:rPr lang="zh-CN" altLang="en-US" sz="1800" kern="100" dirty="0">
                <a:solidFill>
                  <a:srgbClr val="000000"/>
                </a:solidFill>
                <a:effectLst/>
                <a:highlight>
                  <a:srgbClr val="FFFFFF"/>
                </a:highlight>
                <a:latin typeface="宋体" panose="02010600030101010101" pitchFamily="2" charset="-122"/>
                <a:ea typeface="宋体" panose="02010600030101010101" pitchFamily="2" charset="-122"/>
              </a:rPr>
              <a:t>的开头标注为</a:t>
            </a:r>
            <a:r>
              <a:rPr lang="en-US" altLang="zh-CN" sz="1800" kern="100" dirty="0">
                <a:solidFill>
                  <a:srgbClr val="000000"/>
                </a:solidFill>
                <a:effectLst/>
                <a:highlight>
                  <a:srgbClr val="FFFFFF"/>
                </a:highlight>
                <a:latin typeface="Helvetica" panose="020B0604020202020204" pitchFamily="34" charset="0"/>
                <a:ea typeface="宋体" panose="02010600030101010101" pitchFamily="2" charset="-122"/>
              </a:rPr>
              <a:t>B</a:t>
            </a:r>
            <a:r>
              <a:rPr lang="zh-CN" altLang="en-US" sz="1800" kern="100" dirty="0">
                <a:solidFill>
                  <a:srgbClr val="000000"/>
                </a:solidFill>
                <a:effectLst/>
                <a:highlight>
                  <a:srgbClr val="FFFFFF"/>
                </a:highlight>
                <a:latin typeface="宋体" panose="02010600030101010101" pitchFamily="2" charset="-122"/>
                <a:ea typeface="宋体" panose="02010600030101010101" pitchFamily="2" charset="-122"/>
              </a:rPr>
              <a:t>，其他部分标注为</a:t>
            </a:r>
            <a:r>
              <a:rPr lang="en-US" altLang="zh-CN" sz="1800" kern="100" dirty="0">
                <a:solidFill>
                  <a:srgbClr val="000000"/>
                </a:solidFill>
                <a:effectLst/>
                <a:highlight>
                  <a:srgbClr val="FFFFFF"/>
                </a:highlight>
                <a:latin typeface="Helvetica" panose="020B0604020202020204" pitchFamily="34" charset="0"/>
                <a:ea typeface="宋体" panose="02010600030101010101" pitchFamily="2" charset="-122"/>
              </a:rPr>
              <a:t>I</a:t>
            </a:r>
            <a:r>
              <a:rPr lang="zh-CN" altLang="en-US" sz="1800" kern="100" dirty="0">
                <a:solidFill>
                  <a:srgbClr val="000000"/>
                </a:solidFill>
                <a:effectLst/>
                <a:highlight>
                  <a:srgbClr val="FFFFFF"/>
                </a:highlight>
                <a:latin typeface="宋体" panose="02010600030101010101" pitchFamily="2" charset="-122"/>
                <a:ea typeface="宋体" panose="02010600030101010101" pitchFamily="2" charset="-122"/>
              </a:rPr>
              <a:t>，非实体标注为</a:t>
            </a:r>
            <a:r>
              <a:rPr lang="en-US" altLang="zh-CN" sz="1800" kern="100" dirty="0">
                <a:solidFill>
                  <a:srgbClr val="000000"/>
                </a:solidFill>
                <a:effectLst/>
                <a:highlight>
                  <a:srgbClr val="FFFFFF"/>
                </a:highlight>
                <a:latin typeface="Helvetica" panose="020B0604020202020204" pitchFamily="34" charset="0"/>
                <a:ea typeface="宋体" panose="02010600030101010101" pitchFamily="2" charset="-122"/>
              </a:rPr>
              <a:t>O</a:t>
            </a:r>
            <a:r>
              <a:rPr lang="zh-CN" altLang="en-US" sz="1800" kern="100" dirty="0">
                <a:solidFill>
                  <a:srgbClr val="000000"/>
                </a:solidFill>
                <a:effectLst/>
                <a:highlight>
                  <a:srgbClr val="FFFFFF"/>
                </a:highlight>
                <a:latin typeface="宋体" panose="02010600030101010101" pitchFamily="2" charset="-122"/>
                <a:ea typeface="宋体" panose="02010600030101010101" pitchFamily="2" charset="-122"/>
              </a:rPr>
              <a:t>。</a:t>
            </a:r>
            <a:r>
              <a:rPr lang="en-US" altLang="zh-CN" sz="1800" kern="100" dirty="0">
                <a:solidFill>
                  <a:srgbClr val="000000"/>
                </a:solidFill>
                <a:effectLst/>
                <a:highlight>
                  <a:srgbClr val="FFFFFF"/>
                </a:highlight>
                <a:latin typeface="宋体" panose="02010600030101010101" pitchFamily="2" charset="-122"/>
                <a:ea typeface="宋体" panose="02010600030101010101" pitchFamily="2" charset="-122"/>
                <a:cs typeface="Helvetica" panose="020B0604020202020204" pitchFamily="34" charset="0"/>
              </a:rPr>
              <a:t>【</a:t>
            </a:r>
            <a:r>
              <a:rPr lang="zh-CN" altLang="en-US" sz="1800" kern="100" dirty="0">
                <a:solidFill>
                  <a:srgbClr val="000000"/>
                </a:solidFill>
                <a:effectLst/>
                <a:highlight>
                  <a:srgbClr val="FFFFFF"/>
                </a:highlight>
                <a:latin typeface="宋体" panose="02010600030101010101" pitchFamily="2" charset="-122"/>
                <a:ea typeface="宋体" panose="02010600030101010101" pitchFamily="2" charset="-122"/>
                <a:cs typeface="Helvetica" panose="020B0604020202020204" pitchFamily="34" charset="0"/>
              </a:rPr>
              <a:t>如表，</a:t>
            </a:r>
            <a:r>
              <a:rPr lang="en-US" altLang="zh-CN" sz="1800" kern="100" dirty="0">
                <a:solidFill>
                  <a:srgbClr val="000000"/>
                </a:solidFill>
                <a:effectLst/>
                <a:highlight>
                  <a:srgbClr val="FFFFFF"/>
                </a:highlight>
                <a:latin typeface="Helvetica" panose="020B0604020202020204" pitchFamily="34" charset="0"/>
                <a:ea typeface="宋体" panose="02010600030101010101" pitchFamily="2" charset="-122"/>
                <a:cs typeface="Helvetica" panose="020B0604020202020204" pitchFamily="34" charset="0"/>
              </a:rPr>
              <a:t>P</a:t>
            </a:r>
            <a:r>
              <a:rPr lang="en-US" altLang="zh-CN" sz="1800" kern="100" dirty="0">
                <a:solidFill>
                  <a:srgbClr val="000000"/>
                </a:solidFill>
                <a:effectLst/>
                <a:highlight>
                  <a:srgbClr val="FFFFFF"/>
                </a:highlight>
                <a:latin typeface="Helvetica" panose="020B0604020202020204" pitchFamily="34" charset="0"/>
                <a:ea typeface="宋体" panose="02010600030101010101" pitchFamily="2" charset="-122"/>
              </a:rPr>
              <a:t>PT</a:t>
            </a:r>
            <a:r>
              <a:rPr lang="zh-CN" altLang="en-US" sz="1800" kern="100" dirty="0">
                <a:solidFill>
                  <a:srgbClr val="000000"/>
                </a:solidFill>
                <a:effectLst/>
                <a:highlight>
                  <a:srgbClr val="FFFFFF"/>
                </a:highlight>
                <a:latin typeface="宋体" panose="02010600030101010101" pitchFamily="2" charset="-122"/>
                <a:ea typeface="宋体" panose="02010600030101010101" pitchFamily="2" charset="-122"/>
                <a:cs typeface="Helvetica" panose="020B0604020202020204" pitchFamily="34" charset="0"/>
              </a:rPr>
              <a:t>举例</a:t>
            </a:r>
            <a:r>
              <a:rPr lang="en-US" altLang="zh-CN" sz="1800" kern="100" dirty="0">
                <a:solidFill>
                  <a:srgbClr val="000000"/>
                </a:solidFill>
                <a:effectLst/>
                <a:highlight>
                  <a:srgbClr val="FFFFFF"/>
                </a:highlight>
                <a:latin typeface="宋体" panose="02010600030101010101" pitchFamily="2" charset="-122"/>
                <a:ea typeface="宋体" panose="02010600030101010101" pitchFamily="2" charset="-122"/>
                <a:cs typeface="Helvetica" panose="020B0604020202020204" pitchFamily="34" charset="0"/>
              </a:rPr>
              <a:t>】</a:t>
            </a:r>
            <a:endParaRPr lang="zh-CN" altLang="en-US" sz="1800" kern="100" dirty="0">
              <a:effectLst/>
              <a:latin typeface="Times New Roman" panose="02020603050405020304" pitchFamily="18" charset="0"/>
              <a:ea typeface="宋体" panose="02010600030101010101" pitchFamily="2" charset="-122"/>
            </a:endParaRPr>
          </a:p>
          <a:p>
            <a:pPr marL="0" marR="0" indent="304800" algn="just">
              <a:lnSpc>
                <a:spcPts val="2000"/>
              </a:lnSpc>
              <a:spcBef>
                <a:spcPts val="0"/>
              </a:spcBef>
              <a:spcAft>
                <a:spcPts val="0"/>
              </a:spcAft>
            </a:pPr>
            <a:endParaRPr lang="zh-CN" altLang="en-US" sz="1800" kern="100" dirty="0">
              <a:effectLst/>
              <a:latin typeface="Times New Roman" panose="02020603050405020304" pitchFamily="18" charset="0"/>
              <a:ea typeface="宋体"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以及对应到</a:t>
            </a:r>
            <a:r>
              <a:rPr lang="en-US" altLang="zh-CN" dirty="0" err="1"/>
              <a:t>Mindspore</a:t>
            </a:r>
            <a:r>
              <a:rPr lang="zh-CN" altLang="en-US" dirty="0"/>
              <a:t>中来实现</a:t>
            </a:r>
            <a:r>
              <a:rPr lang="en-US" altLang="zh-CN" dirty="0"/>
              <a:t>CRF</a:t>
            </a:r>
            <a:r>
              <a:rPr lang="zh-CN" altLang="en-US" dirty="0"/>
              <a:t>的参数化形式，（也就是对应到</a:t>
            </a:r>
            <a:r>
              <a:rPr lang="en-US" altLang="zh-CN" dirty="0"/>
              <a:t>notebook</a:t>
            </a:r>
            <a:r>
              <a:rPr lang="zh-CN" altLang="en-US" dirty="0"/>
              <a:t>这部分）</a:t>
            </a:r>
            <a:endParaRPr lang="zh-CN" altLang="en-US" dirty="0"/>
          </a:p>
          <a:p>
            <a:endParaRPr lang="zh-CN" altLang="en-US" dirty="0"/>
          </a:p>
          <a:p>
            <a:r>
              <a:rPr lang="zh-CN" altLang="en-US" dirty="0"/>
              <a:t>这里的损失函数由两部分组成，真实路径的分数和所有路径的总分数。真实路径分数应该是所有路径总分数最高的，取负对数似然得到最终的</a:t>
            </a:r>
            <a:r>
              <a:rPr lang="zh-CN" altLang="en-US" dirty="0"/>
              <a:t>损失函数</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just">
              <a:lnSpc>
                <a:spcPts val="2000"/>
              </a:lnSpc>
              <a:spcBef>
                <a:spcPts val="0"/>
              </a:spcBef>
              <a:spcAft>
                <a:spcPts val="0"/>
              </a:spcAft>
            </a:pP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可以看到最终损失函数的实现就是：首先根据公式（</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）计算</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a:t>
            </a:r>
            <a:r>
              <a:rPr lang="en-US" altLang="zh-CN" sz="1800" kern="100" dirty="0">
                <a:effectLst/>
                <a:latin typeface="Times New Roman" panose="02020603050405020304" pitchFamily="18" charset="0"/>
                <a:ea typeface="宋体" panose="02010600030101010101" pitchFamily="2" charset="-122"/>
              </a:rPr>
              <a:t>core</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，再根据公式（</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5</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）计算</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N</a:t>
            </a:r>
            <a:r>
              <a:rPr lang="en-US" altLang="zh-CN" sz="1800" kern="100" dirty="0">
                <a:effectLst/>
                <a:latin typeface="Times New Roman" panose="02020603050405020304" pitchFamily="18" charset="0"/>
                <a:ea typeface="宋体" panose="02010600030101010101" pitchFamily="2" charset="-122"/>
              </a:rPr>
              <a:t>ormalizer</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 。</a:t>
            </a:r>
            <a:endParaRPr lang="zh-CN" altLang="en-US" sz="1800" kern="100" dirty="0">
              <a:effectLst/>
              <a:latin typeface="Times New Roman" panose="02020603050405020304" pitchFamily="18" charset="0"/>
              <a:ea typeface="宋体" panose="02010600030101010101" pitchFamily="2" charset="-122"/>
            </a:endParaRPr>
          </a:p>
          <a:p>
            <a:pPr marL="0" marR="0" algn="just">
              <a:lnSpc>
                <a:spcPts val="2000"/>
              </a:lnSpc>
              <a:spcBef>
                <a:spcPts val="0"/>
              </a:spcBef>
              <a:spcAft>
                <a:spcPts val="0"/>
              </a:spcAft>
            </a:pP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对应到程序实现中，也就是</a:t>
            </a:r>
            <a:r>
              <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rPr>
              <a:t>notebook</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的这里</a:t>
            </a:r>
            <a:endParaRPr lang="zh-CN" altLang="en-US" sz="1800" kern="100" dirty="0">
              <a:effectLst/>
              <a:latin typeface="Times New Roman" panose="02020603050405020304" pitchFamily="18" charset="0"/>
              <a:ea typeface="宋体"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接下来就是整个过程的一个</a:t>
            </a:r>
            <a:r>
              <a:rPr lang="en-US" altLang="zh-CN" dirty="0"/>
              <a:t>pipeline</a:t>
            </a:r>
            <a:r>
              <a:rPr lang="zh-CN" altLang="en-US" dirty="0"/>
              <a:t>的梳理</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幻灯片图像占位符 1"/>
          <p:cNvSpPr>
            <a:spLocks noGrp="1" noRot="1" noChangeAspect="1"/>
          </p:cNvSpPr>
          <p:nvPr>
            <p:ph type="sldImg"/>
          </p:nvPr>
        </p:nvSpPr>
        <p:spPr/>
      </p:sp>
      <p:sp>
        <p:nvSpPr>
          <p:cNvPr id="25602"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304800" algn="just">
              <a:lnSpc>
                <a:spcPts val="2000"/>
              </a:lnSpc>
              <a:spcBef>
                <a:spcPts val="0"/>
              </a:spcBef>
              <a:spcAft>
                <a:spcPts val="0"/>
              </a:spcAft>
            </a:pPr>
            <a:r>
              <a:rPr lang="zh-CN" altLang="en-US" sz="1200" kern="100" dirty="0">
                <a:effectLst/>
                <a:latin typeface="宋体" panose="02010600030101010101" pitchFamily="2" charset="-122"/>
                <a:ea typeface="宋体" panose="02010600030101010101" pitchFamily="2" charset="-122"/>
              </a:rPr>
              <a:t>序列标注问题可以认为是分类问题的一个推广，或者是更复杂的结构预测（</a:t>
            </a:r>
            <a:r>
              <a:rPr lang="en-US" altLang="zh-CN" sz="1200" kern="100" dirty="0">
                <a:effectLst/>
                <a:latin typeface="Times New Roman" panose="02020603050405020304" pitchFamily="18" charset="0"/>
                <a:ea typeface="宋体" panose="02010600030101010101" pitchFamily="2" charset="-122"/>
              </a:rPr>
              <a:t>structure prediction</a:t>
            </a:r>
            <a:r>
              <a:rPr lang="zh-CN" altLang="en-US" sz="1200" kern="100" dirty="0">
                <a:effectLst/>
                <a:latin typeface="宋体" panose="02010600030101010101" pitchFamily="2" charset="-122"/>
                <a:ea typeface="宋体" panose="02010600030101010101" pitchFamily="2" charset="-122"/>
              </a:rPr>
              <a:t>）问题的简单形式。序列标注问题的输入是一个观测序列，输出是一个标记序列或状态序列。</a:t>
            </a:r>
            <a:endParaRPr lang="en-US" altLang="zh-CN" sz="1200" kern="100" dirty="0">
              <a:effectLst/>
              <a:latin typeface="宋体" panose="02010600030101010101" pitchFamily="2" charset="-122"/>
              <a:ea typeface="宋体" panose="02010600030101010101" pitchFamily="2" charset="-122"/>
            </a:endParaRPr>
          </a:p>
          <a:p>
            <a:pPr marL="0" marR="0" indent="304800" algn="just">
              <a:lnSpc>
                <a:spcPts val="2000"/>
              </a:lnSpc>
              <a:spcBef>
                <a:spcPts val="0"/>
              </a:spcBef>
              <a:spcAft>
                <a:spcPts val="0"/>
              </a:spcAft>
            </a:pPr>
            <a:r>
              <a:rPr lang="zh-CN" altLang="en-US" sz="1200" kern="100" dirty="0">
                <a:effectLst/>
                <a:latin typeface="宋体" panose="02010600030101010101" pitchFamily="2" charset="-122"/>
                <a:ea typeface="宋体" panose="02010600030101010101" pitchFamily="2" charset="-122"/>
              </a:rPr>
              <a:t>问题的目标在于学习一个模型，使它能够对观测序列给出标记序列作为预测。</a:t>
            </a:r>
            <a:r>
              <a:rPr lang="zh-CN" altLang="en-US" sz="1200" kern="100" dirty="0">
                <a:effectLst/>
                <a:latin typeface="宋体" panose="02010600030101010101" pitchFamily="2" charset="-122"/>
                <a:ea typeface="宋体" panose="02010600030101010101" pitchFamily="2" charset="-122"/>
                <a:cs typeface="Times New Roman" panose="02020603050405020304" pitchFamily="18" charset="0"/>
              </a:rPr>
              <a:t>如下所示：（</a:t>
            </a: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P</a:t>
            </a:r>
            <a:r>
              <a:rPr lang="en-US" altLang="zh-CN" sz="1200" kern="100" dirty="0">
                <a:effectLst/>
                <a:latin typeface="Times New Roman" panose="02020603050405020304" pitchFamily="18" charset="0"/>
                <a:ea typeface="宋体" panose="02010600030101010101" pitchFamily="2" charset="-122"/>
              </a:rPr>
              <a:t>PT</a:t>
            </a:r>
            <a:r>
              <a:rPr lang="zh-CN" altLang="en-US" sz="1200" kern="100" dirty="0">
                <a:effectLst/>
                <a:latin typeface="宋体" panose="02010600030101010101" pitchFamily="2" charset="-122"/>
                <a:ea typeface="宋体" panose="02010600030101010101" pitchFamily="2" charset="-122"/>
                <a:cs typeface="Times New Roman" panose="02020603050405020304" pitchFamily="18" charset="0"/>
              </a:rPr>
              <a:t>）</a:t>
            </a:r>
            <a:endParaRPr lang="zh-CN" altLang="en-US" sz="1200" kern="100" dirty="0">
              <a:effectLst/>
              <a:latin typeface="Times New Roman" panose="02020603050405020304" pitchFamily="18" charset="0"/>
              <a:ea typeface="宋体"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304800" algn="just">
              <a:lnSpc>
                <a:spcPts val="2000"/>
              </a:lnSpc>
              <a:spcBef>
                <a:spcPts val="0"/>
              </a:spcBef>
              <a:spcAft>
                <a:spcPts val="0"/>
              </a:spcAft>
            </a:pPr>
            <a:r>
              <a:rPr lang="zh-CN" altLang="en-US" sz="1800" kern="100" dirty="0">
                <a:solidFill>
                  <a:srgbClr val="4D4D4D"/>
                </a:solidFill>
                <a:effectLst/>
                <a:highlight>
                  <a:srgbClr val="FFFFFF"/>
                </a:highlight>
                <a:latin typeface="宋体" panose="02010600030101010101" pitchFamily="2" charset="-122"/>
                <a:ea typeface="宋体" panose="02010600030101010101" pitchFamily="2" charset="-122"/>
                <a:cs typeface="Times New Roman" panose="02020603050405020304" pitchFamily="18" charset="0"/>
              </a:rPr>
              <a:t>那这里我们以命名实体识别</a:t>
            </a:r>
            <a:r>
              <a:rPr lang="en-US" altLang="zh-CN" sz="1800" kern="100" dirty="0">
                <a:solidFill>
                  <a:srgbClr val="4D4D4D"/>
                </a:solidFill>
                <a:effectLst/>
                <a:highlight>
                  <a:srgbClr val="FFFFFF"/>
                </a:highlight>
                <a:latin typeface="-apple-system"/>
                <a:ea typeface="宋体" panose="02010600030101010101" pitchFamily="2" charset="-122"/>
                <a:cs typeface="Times New Roman" panose="02020603050405020304" pitchFamily="18" charset="0"/>
              </a:rPr>
              <a:t>NER</a:t>
            </a:r>
            <a:r>
              <a:rPr lang="zh-CN" altLang="en-US" sz="1800" kern="100" dirty="0">
                <a:solidFill>
                  <a:srgbClr val="4D4D4D"/>
                </a:solidFill>
                <a:effectLst/>
                <a:highlight>
                  <a:srgbClr val="FFFFFF"/>
                </a:highlight>
                <a:latin typeface="宋体" panose="02010600030101010101" pitchFamily="2" charset="-122"/>
                <a:ea typeface="宋体" panose="02010600030101010101" pitchFamily="2" charset="-122"/>
                <a:cs typeface="Times New Roman" panose="02020603050405020304" pitchFamily="18" charset="0"/>
              </a:rPr>
              <a:t>为例来进行讲解。</a:t>
            </a:r>
            <a:endParaRPr lang="zh-CN" altLang="en-US" sz="1800" kern="100" dirty="0">
              <a:effectLst/>
              <a:latin typeface="Times New Roman" panose="02020603050405020304" pitchFamily="18" charset="0"/>
              <a:ea typeface="宋体" panose="02010600030101010101" pitchFamily="2" charset="-122"/>
            </a:endParaRPr>
          </a:p>
          <a:p>
            <a:pPr marL="0" marR="0" indent="304800" algn="just">
              <a:lnSpc>
                <a:spcPts val="2000"/>
              </a:lnSpc>
              <a:spcBef>
                <a:spcPts val="0"/>
              </a:spcBef>
              <a:spcAft>
                <a:spcPts val="0"/>
              </a:spcAft>
            </a:pPr>
            <a:r>
              <a:rPr lang="zh-CN" altLang="en-US" sz="1800" kern="100" dirty="0">
                <a:solidFill>
                  <a:srgbClr val="121212"/>
                </a:solidFill>
                <a:effectLst/>
                <a:highlight>
                  <a:srgbClr val="FFFFFF"/>
                </a:highlight>
                <a:latin typeface="宋体" panose="02010600030101010101" pitchFamily="2" charset="-122"/>
                <a:ea typeface="宋体" panose="02010600030101010101" pitchFamily="2" charset="-122"/>
                <a:cs typeface="Times New Roman" panose="02020603050405020304" pitchFamily="18" charset="0"/>
              </a:rPr>
              <a:t>命名实体识别的目的是识别文本中指定类别的实体，主要包括人名、地名、机构名、专有名词等的任务。</a:t>
            </a:r>
            <a:r>
              <a:rPr lang="zh-CN" altLang="en-US" sz="1800" kern="100" dirty="0">
                <a:solidFill>
                  <a:srgbClr val="4D4D4D"/>
                </a:solidFill>
                <a:effectLst/>
                <a:highlight>
                  <a:srgbClr val="FFFFFF"/>
                </a:highlight>
                <a:latin typeface="宋体" panose="02010600030101010101" pitchFamily="2" charset="-122"/>
                <a:ea typeface="宋体" panose="02010600030101010101" pitchFamily="2" charset="-122"/>
                <a:cs typeface="Times New Roman" panose="02020603050405020304" pitchFamily="18" charset="0"/>
              </a:rPr>
              <a:t>即识别文本中的命名实体并将其归纳到相应的实体类型中。（翻到第一页</a:t>
            </a:r>
            <a:r>
              <a:rPr lang="en-US" altLang="zh-CN" sz="1800" kern="100" dirty="0">
                <a:solidFill>
                  <a:srgbClr val="4D4D4D"/>
                </a:solidFill>
                <a:effectLst/>
                <a:highlight>
                  <a:srgbClr val="FFFFFF"/>
                </a:highlight>
                <a:latin typeface="-apple-system"/>
                <a:ea typeface="宋体" panose="02010600030101010101" pitchFamily="2" charset="-122"/>
                <a:cs typeface="Times New Roman" panose="02020603050405020304" pitchFamily="18" charset="0"/>
              </a:rPr>
              <a:t>PPT</a:t>
            </a:r>
            <a:r>
              <a:rPr lang="zh-CN" altLang="en-US" sz="1800" kern="100" dirty="0">
                <a:solidFill>
                  <a:srgbClr val="4D4D4D"/>
                </a:solidFill>
                <a:effectLst/>
                <a:highlight>
                  <a:srgbClr val="FFFFFF"/>
                </a:highlight>
                <a:latin typeface="宋体" panose="02010600030101010101" pitchFamily="2" charset="-122"/>
                <a:ea typeface="宋体" panose="02010600030101010101" pitchFamily="2" charset="-122"/>
                <a:cs typeface="Times New Roman" panose="02020603050405020304" pitchFamily="18" charset="0"/>
              </a:rPr>
              <a:t>）</a:t>
            </a:r>
            <a:endParaRPr lang="zh-CN" altLang="en-US" sz="1800" kern="100" dirty="0">
              <a:effectLst/>
              <a:latin typeface="Times New Roman" panose="02020603050405020304" pitchFamily="18" charset="0"/>
              <a:ea typeface="宋体" panose="02010600030101010101" pitchFamily="2" charset="-122"/>
            </a:endParaRPr>
          </a:p>
          <a:p>
            <a:pPr marL="0" marR="0" indent="304800" algn="just">
              <a:lnSpc>
                <a:spcPts val="2000"/>
              </a:lnSpc>
              <a:spcBef>
                <a:spcPts val="0"/>
              </a:spcBef>
              <a:spcAft>
                <a:spcPts val="0"/>
              </a:spcAft>
            </a:pPr>
            <a:r>
              <a:rPr lang="zh-CN" altLang="en-US" sz="1800" kern="100" dirty="0">
                <a:solidFill>
                  <a:srgbClr val="4D4D4D"/>
                </a:solidFill>
                <a:effectLst/>
                <a:highlight>
                  <a:srgbClr val="FFFFFF"/>
                </a:highlight>
                <a:latin typeface="宋体" panose="02010600030101010101" pitchFamily="2" charset="-122"/>
                <a:ea typeface="宋体" panose="02010600030101010101" pitchFamily="2" charset="-122"/>
                <a:cs typeface="Times New Roman" panose="02020603050405020304" pitchFamily="18" charset="0"/>
              </a:rPr>
              <a:t>如表所示：清华大学</a:t>
            </a:r>
            <a:r>
              <a:rPr lang="zh-CN" altLang="en-US" sz="1800" kern="100" dirty="0">
                <a:solidFill>
                  <a:srgbClr val="4D4D4D"/>
                </a:solidFill>
                <a:effectLst/>
                <a:highlight>
                  <a:srgbClr val="FFFFFF"/>
                </a:highlight>
                <a:latin typeface="-apple-system"/>
                <a:ea typeface="宋体" panose="02010600030101010101" pitchFamily="2" charset="-122"/>
                <a:cs typeface="Times New Roman" panose="02020603050405020304" pitchFamily="18" charset="0"/>
              </a:rPr>
              <a:t> </a:t>
            </a:r>
            <a:r>
              <a:rPr lang="zh-CN" altLang="en-US" sz="1800" kern="100" dirty="0">
                <a:solidFill>
                  <a:srgbClr val="4D4D4D"/>
                </a:solidFill>
                <a:effectLst/>
                <a:highlight>
                  <a:srgbClr val="FFFFFF"/>
                </a:highlight>
                <a:latin typeface="宋体" panose="02010600030101010101" pitchFamily="2" charset="-122"/>
                <a:ea typeface="宋体" panose="02010600030101010101" pitchFamily="2" charset="-122"/>
                <a:cs typeface="Times New Roman" panose="02020603050405020304" pitchFamily="18" charset="0"/>
              </a:rPr>
              <a:t>和</a:t>
            </a:r>
            <a:r>
              <a:rPr lang="zh-CN" altLang="en-US" sz="1800" kern="100" dirty="0">
                <a:solidFill>
                  <a:srgbClr val="4D4D4D"/>
                </a:solidFill>
                <a:effectLst/>
                <a:highlight>
                  <a:srgbClr val="FFFFFF"/>
                </a:highlight>
                <a:latin typeface="-apple-system"/>
                <a:ea typeface="宋体" panose="02010600030101010101" pitchFamily="2" charset="-122"/>
                <a:cs typeface="Times New Roman" panose="02020603050405020304" pitchFamily="18" charset="0"/>
              </a:rPr>
              <a:t> </a:t>
            </a:r>
            <a:r>
              <a:rPr lang="zh-CN" altLang="en-US" sz="1800" kern="100" dirty="0">
                <a:solidFill>
                  <a:srgbClr val="4D4D4D"/>
                </a:solidFill>
                <a:effectLst/>
                <a:highlight>
                  <a:srgbClr val="FFFFFF"/>
                </a:highlight>
                <a:latin typeface="宋体" panose="02010600030101010101" pitchFamily="2" charset="-122"/>
                <a:ea typeface="宋体" panose="02010600030101010101" pitchFamily="2" charset="-122"/>
                <a:cs typeface="Times New Roman" panose="02020603050405020304" pitchFamily="18" charset="0"/>
              </a:rPr>
              <a:t>北京是地名，需要将其识别，我们对每个输入的单词预测其标签，最后根据标签来识别实体。 </a:t>
            </a:r>
            <a:endParaRPr lang="en-US" altLang="zh-CN" sz="1800" kern="100" dirty="0">
              <a:solidFill>
                <a:srgbClr val="4D4D4D"/>
              </a:solidFill>
              <a:effectLst/>
              <a:highlight>
                <a:srgbClr val="FFFFFF"/>
              </a:highlight>
              <a:latin typeface="宋体" panose="02010600030101010101" pitchFamily="2" charset="-122"/>
              <a:ea typeface="宋体" panose="02010600030101010101" pitchFamily="2" charset="-122"/>
              <a:cs typeface="Times New Roman" panose="02020603050405020304" pitchFamily="18" charset="0"/>
            </a:endParaRPr>
          </a:p>
          <a:p>
            <a:pPr marL="0" marR="0" indent="304800" algn="just">
              <a:lnSpc>
                <a:spcPts val="2000"/>
              </a:lnSpc>
              <a:spcBef>
                <a:spcPts val="0"/>
              </a:spcBef>
              <a:spcAft>
                <a:spcPts val="0"/>
              </a:spcAft>
            </a:pPr>
            <a:endParaRPr lang="zh-CN" altLang="en-US" sz="1800" kern="100" dirty="0">
              <a:effectLst/>
              <a:latin typeface="Times New Roman" panose="02020603050405020304" pitchFamily="18" charset="0"/>
              <a:ea typeface="宋体" panose="02010600030101010101" pitchFamily="2" charset="-122"/>
            </a:endParaRPr>
          </a:p>
          <a:p>
            <a:pPr marL="0" marR="0" indent="457200" algn="just">
              <a:lnSpc>
                <a:spcPts val="2000"/>
              </a:lnSpc>
              <a:spcBef>
                <a:spcPts val="0"/>
              </a:spcBef>
              <a:spcAft>
                <a:spcPts val="0"/>
              </a:spcAft>
            </a:pPr>
            <a:r>
              <a:rPr lang="zh-CN" altLang="en-US" sz="1800" kern="100" dirty="0">
                <a:effectLst/>
                <a:highlight>
                  <a:srgbClr val="FFFFFF"/>
                </a:highlight>
                <a:latin typeface="宋体" panose="02010600030101010101" pitchFamily="2" charset="-122"/>
                <a:ea typeface="宋体" panose="02010600030101010101" pitchFamily="2" charset="-122"/>
                <a:cs typeface="Times New Roman" panose="02020603050405020304" pitchFamily="18" charset="0"/>
              </a:rPr>
              <a:t>在</a:t>
            </a:r>
            <a:r>
              <a:rPr lang="en-US" altLang="zh-CN" sz="1800" kern="100" dirty="0">
                <a:effectLst/>
                <a:highlight>
                  <a:srgbClr val="FFFFFF"/>
                </a:highlight>
                <a:latin typeface="Times New Roman" panose="02020603050405020304" pitchFamily="18" charset="0"/>
                <a:ea typeface="宋体" panose="02010600030101010101" pitchFamily="2" charset="-122"/>
              </a:rPr>
              <a:t>NLP</a:t>
            </a:r>
            <a:r>
              <a:rPr lang="zh-CN" altLang="en-US" sz="1800" kern="100" dirty="0">
                <a:effectLst/>
                <a:highlight>
                  <a:srgbClr val="FFFFFF"/>
                </a:highlight>
                <a:latin typeface="宋体" panose="02010600030101010101" pitchFamily="2" charset="-122"/>
                <a:ea typeface="宋体" panose="02010600030101010101" pitchFamily="2" charset="-122"/>
              </a:rPr>
              <a:t>中的序列标注方式常用的有</a:t>
            </a:r>
            <a:r>
              <a:rPr lang="zh-CN" altLang="en-US" sz="1800" kern="100" dirty="0">
                <a:effectLst/>
                <a:highlight>
                  <a:srgbClr val="FFFFFF"/>
                </a:highlight>
                <a:latin typeface="宋体" panose="02010600030101010101" pitchFamily="2" charset="-122"/>
                <a:ea typeface="宋体" panose="02010600030101010101" pitchFamily="2" charset="-122"/>
                <a:cs typeface="Times New Roman" panose="02020603050405020304" pitchFamily="18" charset="0"/>
              </a:rPr>
              <a:t>很多</a:t>
            </a:r>
            <a:r>
              <a:rPr lang="zh-CN" altLang="en-US" sz="1800" kern="100" dirty="0">
                <a:effectLst/>
                <a:highlight>
                  <a:srgbClr val="FFFFFF"/>
                </a:highlight>
                <a:latin typeface="宋体" panose="02010600030101010101" pitchFamily="2" charset="-122"/>
                <a:ea typeface="宋体" panose="02010600030101010101" pitchFamily="2" charset="-122"/>
              </a:rPr>
              <a:t>种：</a:t>
            </a:r>
            <a:r>
              <a:rPr lang="zh-CN" altLang="en-US" sz="1800" kern="100" dirty="0">
                <a:effectLst/>
                <a:highlight>
                  <a:srgbClr val="FFFFFF"/>
                </a:highlight>
                <a:latin typeface="宋体" panose="02010600030101010101" pitchFamily="2" charset="-122"/>
                <a:ea typeface="宋体" panose="02010600030101010101" pitchFamily="2" charset="-122"/>
                <a:cs typeface="Times New Roman" panose="02020603050405020304" pitchFamily="18" charset="0"/>
              </a:rPr>
              <a:t>这里介绍</a:t>
            </a:r>
            <a:r>
              <a:rPr lang="en-US" altLang="zh-CN" sz="1800" b="1" kern="100" dirty="0">
                <a:solidFill>
                  <a:srgbClr val="4D4D4D"/>
                </a:solidFill>
                <a:effectLst/>
                <a:highlight>
                  <a:srgbClr val="FFFFFF"/>
                </a:highlight>
                <a:latin typeface="-apple-system"/>
                <a:ea typeface="宋体" panose="02010600030101010101" pitchFamily="2" charset="-122"/>
                <a:cs typeface="Times New Roman" panose="02020603050405020304" pitchFamily="18" charset="0"/>
              </a:rPr>
              <a:t>BIO</a:t>
            </a:r>
            <a:r>
              <a:rPr lang="zh-CN" altLang="en-US" sz="1800" b="1" kern="100" dirty="0">
                <a:solidFill>
                  <a:srgbClr val="4D4D4D"/>
                </a:solidFill>
                <a:effectLst/>
                <a:highlight>
                  <a:srgbClr val="FFFFFF"/>
                </a:highlight>
                <a:latin typeface="宋体" panose="02010600030101010101" pitchFamily="2" charset="-122"/>
                <a:ea typeface="宋体" panose="02010600030101010101" pitchFamily="2" charset="-122"/>
                <a:cs typeface="Times New Roman" panose="02020603050405020304" pitchFamily="18" charset="0"/>
              </a:rPr>
              <a:t>标注法。</a:t>
            </a:r>
            <a:endParaRPr lang="zh-CN" altLang="en-US" sz="1800" kern="100" dirty="0">
              <a:effectLst/>
              <a:latin typeface="Times New Roman" panose="02020603050405020304" pitchFamily="18" charset="0"/>
              <a:ea typeface="宋体" panose="02010600030101010101" pitchFamily="2" charset="-122"/>
            </a:endParaRPr>
          </a:p>
          <a:p>
            <a:pPr marL="0" marR="0" indent="514350" algn="just">
              <a:lnSpc>
                <a:spcPts val="2000"/>
              </a:lnSpc>
              <a:spcBef>
                <a:spcPts val="0"/>
              </a:spcBef>
              <a:spcAft>
                <a:spcPts val="0"/>
              </a:spcAft>
            </a:pPr>
            <a:r>
              <a:rPr lang="en-US" altLang="zh-CN" sz="1800" kern="100" dirty="0">
                <a:solidFill>
                  <a:srgbClr val="121212"/>
                </a:solidFill>
                <a:effectLst/>
                <a:highlight>
                  <a:srgbClr val="FFFFFF"/>
                </a:highlight>
                <a:latin typeface="Times New Roman" panose="02020603050405020304" pitchFamily="18" charset="0"/>
                <a:ea typeface="宋体" panose="02010600030101010101" pitchFamily="2" charset="-122"/>
              </a:rPr>
              <a:t>B</a:t>
            </a:r>
            <a:r>
              <a:rPr lang="zh-CN" altLang="en-US" sz="1800" kern="100" dirty="0">
                <a:solidFill>
                  <a:srgbClr val="121212"/>
                </a:solidFill>
                <a:effectLst/>
                <a:highlight>
                  <a:srgbClr val="FFFFFF"/>
                </a:highlight>
                <a:latin typeface="宋体" panose="02010600030101010101" pitchFamily="2" charset="-122"/>
                <a:ea typeface="宋体" panose="02010600030101010101" pitchFamily="2" charset="-122"/>
              </a:rPr>
              <a:t>，即</a:t>
            </a:r>
            <a:r>
              <a:rPr lang="en-US" altLang="zh-CN" sz="1800" kern="100" dirty="0">
                <a:solidFill>
                  <a:srgbClr val="121212"/>
                </a:solidFill>
                <a:effectLst/>
                <a:highlight>
                  <a:srgbClr val="FFFFFF"/>
                </a:highlight>
                <a:latin typeface="Times New Roman" panose="02020603050405020304" pitchFamily="18" charset="0"/>
                <a:ea typeface="宋体" panose="02010600030101010101" pitchFamily="2" charset="-122"/>
              </a:rPr>
              <a:t>Begin</a:t>
            </a:r>
            <a:r>
              <a:rPr lang="zh-CN" altLang="en-US" sz="1800" kern="100" dirty="0">
                <a:solidFill>
                  <a:srgbClr val="121212"/>
                </a:solidFill>
                <a:effectLst/>
                <a:highlight>
                  <a:srgbClr val="FFFFFF"/>
                </a:highlight>
                <a:latin typeface="宋体" panose="02010600030101010101" pitchFamily="2" charset="-122"/>
                <a:ea typeface="宋体" panose="02010600030101010101" pitchFamily="2" charset="-122"/>
              </a:rPr>
              <a:t>，表示开始；</a:t>
            </a:r>
            <a:r>
              <a:rPr lang="en-US" altLang="zh-CN" sz="1800" kern="100" dirty="0">
                <a:solidFill>
                  <a:srgbClr val="121212"/>
                </a:solidFill>
                <a:effectLst/>
                <a:highlight>
                  <a:srgbClr val="FFFFFF"/>
                </a:highlight>
                <a:latin typeface="Times New Roman" panose="02020603050405020304" pitchFamily="18" charset="0"/>
                <a:ea typeface="宋体" panose="02010600030101010101" pitchFamily="2" charset="-122"/>
              </a:rPr>
              <a:t>I</a:t>
            </a:r>
            <a:r>
              <a:rPr lang="zh-CN" altLang="en-US" sz="1800" kern="100" dirty="0">
                <a:solidFill>
                  <a:srgbClr val="121212"/>
                </a:solidFill>
                <a:effectLst/>
                <a:highlight>
                  <a:srgbClr val="FFFFFF"/>
                </a:highlight>
                <a:latin typeface="宋体" panose="02010600030101010101" pitchFamily="2" charset="-122"/>
                <a:ea typeface="宋体" panose="02010600030101010101" pitchFamily="2" charset="-122"/>
              </a:rPr>
              <a:t>，即</a:t>
            </a:r>
            <a:r>
              <a:rPr lang="en-US" altLang="zh-CN" sz="1800" kern="100" dirty="0">
                <a:solidFill>
                  <a:srgbClr val="121212"/>
                </a:solidFill>
                <a:effectLst/>
                <a:highlight>
                  <a:srgbClr val="FFFFFF"/>
                </a:highlight>
                <a:latin typeface="Times New Roman" panose="02020603050405020304" pitchFamily="18" charset="0"/>
                <a:ea typeface="宋体" panose="02010600030101010101" pitchFamily="2" charset="-122"/>
              </a:rPr>
              <a:t>Intermediate</a:t>
            </a:r>
            <a:r>
              <a:rPr lang="zh-CN" altLang="en-US" sz="1800" kern="100" dirty="0">
                <a:solidFill>
                  <a:srgbClr val="121212"/>
                </a:solidFill>
                <a:effectLst/>
                <a:highlight>
                  <a:srgbClr val="FFFFFF"/>
                </a:highlight>
                <a:latin typeface="宋体" panose="02010600030101010101" pitchFamily="2" charset="-122"/>
                <a:ea typeface="宋体" panose="02010600030101010101" pitchFamily="2" charset="-122"/>
              </a:rPr>
              <a:t>，表示中间；</a:t>
            </a:r>
            <a:r>
              <a:rPr lang="en-US" altLang="zh-CN" sz="1800" kern="100" dirty="0">
                <a:solidFill>
                  <a:srgbClr val="121212"/>
                </a:solidFill>
                <a:effectLst/>
                <a:highlight>
                  <a:srgbClr val="FFFFFF"/>
                </a:highlight>
                <a:latin typeface="Times New Roman" panose="02020603050405020304" pitchFamily="18" charset="0"/>
                <a:ea typeface="宋体" panose="02010600030101010101" pitchFamily="2" charset="-122"/>
              </a:rPr>
              <a:t>O</a:t>
            </a:r>
            <a:r>
              <a:rPr lang="zh-CN" altLang="en-US" sz="1800" kern="100" dirty="0">
                <a:solidFill>
                  <a:srgbClr val="121212"/>
                </a:solidFill>
                <a:effectLst/>
                <a:highlight>
                  <a:srgbClr val="FFFFFF"/>
                </a:highlight>
                <a:latin typeface="宋体" panose="02010600030101010101" pitchFamily="2" charset="-122"/>
                <a:ea typeface="宋体" panose="02010600030101010101" pitchFamily="2" charset="-122"/>
              </a:rPr>
              <a:t>，即</a:t>
            </a:r>
            <a:r>
              <a:rPr lang="en-US" altLang="zh-CN" sz="1800" kern="100" dirty="0">
                <a:solidFill>
                  <a:srgbClr val="121212"/>
                </a:solidFill>
                <a:effectLst/>
                <a:highlight>
                  <a:srgbClr val="FFFFFF"/>
                </a:highlight>
                <a:latin typeface="Times New Roman" panose="02020603050405020304" pitchFamily="18" charset="0"/>
                <a:ea typeface="宋体" panose="02010600030101010101" pitchFamily="2" charset="-122"/>
              </a:rPr>
              <a:t>Other</a:t>
            </a:r>
            <a:r>
              <a:rPr lang="zh-CN" altLang="en-US" sz="1800" kern="100" dirty="0">
                <a:solidFill>
                  <a:srgbClr val="121212"/>
                </a:solidFill>
                <a:effectLst/>
                <a:highlight>
                  <a:srgbClr val="FFFFFF"/>
                </a:highlight>
                <a:latin typeface="宋体" panose="02010600030101010101" pitchFamily="2" charset="-122"/>
                <a:ea typeface="宋体" panose="02010600030101010101" pitchFamily="2" charset="-122"/>
              </a:rPr>
              <a:t>，表示其它，用于标记无关字符。</a:t>
            </a:r>
            <a:endParaRPr lang="zh-CN" altLang="en-US" sz="1800" kern="100" dirty="0">
              <a:effectLst/>
              <a:latin typeface="Times New Roman" panose="02020603050405020304" pitchFamily="18" charset="0"/>
              <a:ea typeface="宋体" panose="02010600030101010101" pitchFamily="2" charset="-122"/>
            </a:endParaRPr>
          </a:p>
          <a:p>
            <a:pPr marL="0" marR="0" indent="514350" algn="just">
              <a:lnSpc>
                <a:spcPts val="2000"/>
              </a:lnSpc>
              <a:spcBef>
                <a:spcPts val="0"/>
              </a:spcBef>
              <a:spcAft>
                <a:spcPts val="0"/>
              </a:spcAft>
            </a:pPr>
            <a:r>
              <a:rPr lang="zh-CN" altLang="en-US" sz="1800" kern="100" dirty="0">
                <a:solidFill>
                  <a:srgbClr val="121212"/>
                </a:solidFill>
                <a:effectLst/>
                <a:highlight>
                  <a:srgbClr val="FFFFFF"/>
                </a:highlight>
                <a:latin typeface="宋体" panose="02010600030101010101" pitchFamily="2" charset="-122"/>
                <a:ea typeface="宋体" panose="02010600030101010101" pitchFamily="2" charset="-122"/>
                <a:cs typeface="Times New Roman" panose="02020603050405020304" pitchFamily="18" charset="0"/>
              </a:rPr>
              <a:t>那对于</a:t>
            </a:r>
            <a:r>
              <a:rPr lang="zh-CN" altLang="en-US" sz="1800" kern="100" dirty="0">
                <a:solidFill>
                  <a:srgbClr val="000000"/>
                </a:solidFill>
                <a:effectLst/>
                <a:highlight>
                  <a:srgbClr val="FFFFFF"/>
                </a:highlight>
                <a:latin typeface="宋体" panose="02010600030101010101" pitchFamily="2" charset="-122"/>
                <a:ea typeface="宋体" panose="02010600030101010101" pitchFamily="2" charset="-122"/>
              </a:rPr>
              <a:t>命名实体识别</a:t>
            </a:r>
            <a:r>
              <a:rPr lang="zh-CN" altLang="en-US" sz="1800" kern="100" dirty="0">
                <a:solidFill>
                  <a:srgbClr val="000000"/>
                </a:solidFill>
                <a:effectLst/>
                <a:highlight>
                  <a:srgbClr val="FFFFFF"/>
                </a:highlight>
                <a:latin typeface="宋体" panose="02010600030101010101" pitchFamily="2" charset="-122"/>
                <a:ea typeface="宋体" panose="02010600030101010101" pitchFamily="2" charset="-122"/>
                <a:cs typeface="Helvetica" panose="020B0604020202020204" pitchFamily="34" charset="0"/>
              </a:rPr>
              <a:t>即</a:t>
            </a:r>
            <a:r>
              <a:rPr lang="zh-CN" altLang="en-US" sz="1800" kern="100" dirty="0">
                <a:solidFill>
                  <a:srgbClr val="000000"/>
                </a:solidFill>
                <a:effectLst/>
                <a:highlight>
                  <a:srgbClr val="FFFFFF"/>
                </a:highlight>
                <a:latin typeface="Helvetica" panose="020B0604020202020204" pitchFamily="34" charset="0"/>
                <a:ea typeface="宋体" panose="02010600030101010101" pitchFamily="2" charset="-122"/>
              </a:rPr>
              <a:t>“</a:t>
            </a:r>
            <a:r>
              <a:rPr lang="en-US" altLang="zh-CN" sz="1800" kern="100" dirty="0">
                <a:solidFill>
                  <a:srgbClr val="000000"/>
                </a:solidFill>
                <a:effectLst/>
                <a:highlight>
                  <a:srgbClr val="FFFFFF"/>
                </a:highlight>
                <a:latin typeface="Helvetica" panose="020B0604020202020204" pitchFamily="34" charset="0"/>
                <a:ea typeface="宋体" panose="02010600030101010101" pitchFamily="2" charset="-122"/>
              </a:rPr>
              <a:t>BIOE”</a:t>
            </a:r>
            <a:r>
              <a:rPr lang="zh-CN" altLang="en-US" sz="1800" kern="100" dirty="0">
                <a:solidFill>
                  <a:srgbClr val="000000"/>
                </a:solidFill>
                <a:effectLst/>
                <a:highlight>
                  <a:srgbClr val="FFFFFF"/>
                </a:highlight>
                <a:latin typeface="宋体" panose="02010600030101010101" pitchFamily="2" charset="-122"/>
                <a:ea typeface="宋体" panose="02010600030101010101" pitchFamily="2" charset="-122"/>
              </a:rPr>
              <a:t>标注，将一个实体</a:t>
            </a:r>
            <a:r>
              <a:rPr lang="en-US" altLang="zh-CN" sz="1800" kern="100" dirty="0">
                <a:solidFill>
                  <a:srgbClr val="000000"/>
                </a:solidFill>
                <a:effectLst/>
                <a:highlight>
                  <a:srgbClr val="FFFFFF"/>
                </a:highlight>
                <a:latin typeface="Helvetica" panose="020B0604020202020204" pitchFamily="34" charset="0"/>
                <a:ea typeface="宋体" panose="02010600030101010101" pitchFamily="2" charset="-122"/>
              </a:rPr>
              <a:t>(Entity)</a:t>
            </a:r>
            <a:r>
              <a:rPr lang="zh-CN" altLang="en-US" sz="1800" kern="100" dirty="0">
                <a:solidFill>
                  <a:srgbClr val="000000"/>
                </a:solidFill>
                <a:effectLst/>
                <a:highlight>
                  <a:srgbClr val="FFFFFF"/>
                </a:highlight>
                <a:latin typeface="宋体" panose="02010600030101010101" pitchFamily="2" charset="-122"/>
                <a:ea typeface="宋体" panose="02010600030101010101" pitchFamily="2" charset="-122"/>
              </a:rPr>
              <a:t>的开头标注为</a:t>
            </a:r>
            <a:r>
              <a:rPr lang="en-US" altLang="zh-CN" sz="1800" kern="100" dirty="0">
                <a:solidFill>
                  <a:srgbClr val="000000"/>
                </a:solidFill>
                <a:effectLst/>
                <a:highlight>
                  <a:srgbClr val="FFFFFF"/>
                </a:highlight>
                <a:latin typeface="Helvetica" panose="020B0604020202020204" pitchFamily="34" charset="0"/>
                <a:ea typeface="宋体" panose="02010600030101010101" pitchFamily="2" charset="-122"/>
              </a:rPr>
              <a:t>B</a:t>
            </a:r>
            <a:r>
              <a:rPr lang="zh-CN" altLang="en-US" sz="1800" kern="100" dirty="0">
                <a:solidFill>
                  <a:srgbClr val="000000"/>
                </a:solidFill>
                <a:effectLst/>
                <a:highlight>
                  <a:srgbClr val="FFFFFF"/>
                </a:highlight>
                <a:latin typeface="宋体" panose="02010600030101010101" pitchFamily="2" charset="-122"/>
                <a:ea typeface="宋体" panose="02010600030101010101" pitchFamily="2" charset="-122"/>
              </a:rPr>
              <a:t>，其他部分标注为</a:t>
            </a:r>
            <a:r>
              <a:rPr lang="en-US" altLang="zh-CN" sz="1800" kern="100" dirty="0">
                <a:solidFill>
                  <a:srgbClr val="000000"/>
                </a:solidFill>
                <a:effectLst/>
                <a:highlight>
                  <a:srgbClr val="FFFFFF"/>
                </a:highlight>
                <a:latin typeface="Helvetica" panose="020B0604020202020204" pitchFamily="34" charset="0"/>
                <a:ea typeface="宋体" panose="02010600030101010101" pitchFamily="2" charset="-122"/>
              </a:rPr>
              <a:t>I</a:t>
            </a:r>
            <a:r>
              <a:rPr lang="zh-CN" altLang="en-US" sz="1800" kern="100" dirty="0">
                <a:solidFill>
                  <a:srgbClr val="000000"/>
                </a:solidFill>
                <a:effectLst/>
                <a:highlight>
                  <a:srgbClr val="FFFFFF"/>
                </a:highlight>
                <a:latin typeface="宋体" panose="02010600030101010101" pitchFamily="2" charset="-122"/>
                <a:ea typeface="宋体" panose="02010600030101010101" pitchFamily="2" charset="-122"/>
              </a:rPr>
              <a:t>，非实体标注为</a:t>
            </a:r>
            <a:r>
              <a:rPr lang="en-US" altLang="zh-CN" sz="1800" kern="100" dirty="0">
                <a:solidFill>
                  <a:srgbClr val="000000"/>
                </a:solidFill>
                <a:effectLst/>
                <a:highlight>
                  <a:srgbClr val="FFFFFF"/>
                </a:highlight>
                <a:latin typeface="Helvetica" panose="020B0604020202020204" pitchFamily="34" charset="0"/>
                <a:ea typeface="宋体" panose="02010600030101010101" pitchFamily="2" charset="-122"/>
              </a:rPr>
              <a:t>O</a:t>
            </a:r>
            <a:r>
              <a:rPr lang="zh-CN" altLang="en-US" sz="1800" kern="100" dirty="0">
                <a:solidFill>
                  <a:srgbClr val="000000"/>
                </a:solidFill>
                <a:effectLst/>
                <a:highlight>
                  <a:srgbClr val="FFFFFF"/>
                </a:highlight>
                <a:latin typeface="宋体" panose="02010600030101010101" pitchFamily="2" charset="-122"/>
                <a:ea typeface="宋体" panose="02010600030101010101" pitchFamily="2" charset="-122"/>
              </a:rPr>
              <a:t>。</a:t>
            </a:r>
            <a:r>
              <a:rPr lang="en-US" altLang="zh-CN" sz="1800" kern="100" dirty="0">
                <a:solidFill>
                  <a:srgbClr val="000000"/>
                </a:solidFill>
                <a:effectLst/>
                <a:highlight>
                  <a:srgbClr val="FFFFFF"/>
                </a:highlight>
                <a:latin typeface="宋体" panose="02010600030101010101" pitchFamily="2" charset="-122"/>
                <a:ea typeface="宋体" panose="02010600030101010101" pitchFamily="2" charset="-122"/>
                <a:cs typeface="Helvetica" panose="020B0604020202020204" pitchFamily="34" charset="0"/>
              </a:rPr>
              <a:t>【</a:t>
            </a:r>
            <a:r>
              <a:rPr lang="en-US" altLang="zh-CN" sz="1800" kern="100" dirty="0">
                <a:solidFill>
                  <a:srgbClr val="000000"/>
                </a:solidFill>
                <a:effectLst/>
                <a:highlight>
                  <a:srgbClr val="FFFFFF"/>
                </a:highlight>
                <a:latin typeface="Helvetica" panose="020B0604020202020204" pitchFamily="34" charset="0"/>
                <a:ea typeface="宋体" panose="02010600030101010101" pitchFamily="2" charset="-122"/>
                <a:cs typeface="Helvetica" panose="020B0604020202020204" pitchFamily="34" charset="0"/>
              </a:rPr>
              <a:t>P</a:t>
            </a:r>
            <a:r>
              <a:rPr lang="en-US" altLang="zh-CN" sz="1800" kern="100" dirty="0">
                <a:solidFill>
                  <a:srgbClr val="000000"/>
                </a:solidFill>
                <a:effectLst/>
                <a:highlight>
                  <a:srgbClr val="FFFFFF"/>
                </a:highlight>
                <a:latin typeface="Helvetica" panose="020B0604020202020204" pitchFamily="34" charset="0"/>
                <a:ea typeface="宋体" panose="02010600030101010101" pitchFamily="2" charset="-122"/>
              </a:rPr>
              <a:t>PT</a:t>
            </a:r>
            <a:r>
              <a:rPr lang="zh-CN" altLang="en-US" sz="1800" kern="100" dirty="0">
                <a:solidFill>
                  <a:srgbClr val="000000"/>
                </a:solidFill>
                <a:effectLst/>
                <a:highlight>
                  <a:srgbClr val="FFFFFF"/>
                </a:highlight>
                <a:latin typeface="宋体" panose="02010600030101010101" pitchFamily="2" charset="-122"/>
                <a:ea typeface="宋体" panose="02010600030101010101" pitchFamily="2" charset="-122"/>
                <a:cs typeface="Helvetica" panose="020B0604020202020204" pitchFamily="34" charset="0"/>
              </a:rPr>
              <a:t>举例</a:t>
            </a:r>
            <a:r>
              <a:rPr lang="en-US" altLang="zh-CN" sz="1800" kern="100" dirty="0">
                <a:solidFill>
                  <a:srgbClr val="000000"/>
                </a:solidFill>
                <a:effectLst/>
                <a:highlight>
                  <a:srgbClr val="FFFFFF"/>
                </a:highlight>
                <a:latin typeface="宋体" panose="02010600030101010101" pitchFamily="2" charset="-122"/>
                <a:ea typeface="宋体" panose="02010600030101010101" pitchFamily="2" charset="-122"/>
                <a:cs typeface="Helvetica" panose="020B0604020202020204" pitchFamily="34" charset="0"/>
              </a:rPr>
              <a:t>】</a:t>
            </a:r>
            <a:endParaRPr lang="zh-CN" altLang="en-US" sz="1800" kern="100" dirty="0">
              <a:effectLst/>
              <a:latin typeface="Times New Roman" panose="02020603050405020304" pitchFamily="18" charset="0"/>
              <a:ea typeface="宋体"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这张图也可以看到有很多标注方式，在实际中</a:t>
            </a:r>
            <a:r>
              <a:rPr lang="zh-CN" altLang="en-US" dirty="0">
                <a:latin typeface="华文中宋" panose="02010600040101010101" pitchFamily="2" charset="-122"/>
                <a:ea typeface="华文中宋" panose="02010600040101010101" pitchFamily="2" charset="-122"/>
              </a:rPr>
              <a:t>需要根据实际情况选择合适的标签体系。</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kern="100" dirty="0">
                <a:effectLst/>
                <a:highlight>
                  <a:srgbClr val="FFFFFF"/>
                </a:highlight>
                <a:latin typeface="宋体" panose="02010600030101010101" pitchFamily="2" charset="-122"/>
                <a:ea typeface="宋体" panose="02010600030101010101" pitchFamily="2" charset="-122"/>
                <a:cs typeface="Times New Roman" panose="02020603050405020304" pitchFamily="18" charset="0"/>
              </a:rPr>
              <a:t>对于具体的建模方式：</a:t>
            </a:r>
            <a:r>
              <a:rPr lang="zh-CN" altLang="en-US" sz="1800" kern="100" dirty="0">
                <a:solidFill>
                  <a:srgbClr val="121212"/>
                </a:solidFill>
                <a:effectLst/>
                <a:highlight>
                  <a:srgbClr val="FFFFFF"/>
                </a:highlight>
                <a:latin typeface="宋体" panose="02010600030101010101" pitchFamily="2" charset="-122"/>
                <a:ea typeface="宋体" panose="02010600030101010101" pitchFamily="2" charset="-122"/>
                <a:cs typeface="Times New Roman" panose="02020603050405020304" pitchFamily="18" charset="0"/>
              </a:rPr>
              <a:t>解决这一问题的方式大体可分为两种，一种是概率图模型，另一种是深度学习模型。（发展历程即如图）</a:t>
            </a:r>
            <a:endParaRPr lang="zh-CN" altLang="en-US" sz="1800" kern="100" dirty="0">
              <a:effectLst/>
              <a:latin typeface="Times New Roman" panose="02020603050405020304" pitchFamily="18" charset="0"/>
              <a:ea typeface="宋体" panose="02010600030101010101" pitchFamily="2" charset="-122"/>
            </a:endParaRPr>
          </a:p>
          <a:p>
            <a:endParaRPr lang="en-US" altLang="zh-CN" dirty="0"/>
          </a:p>
          <a:p>
            <a:r>
              <a:rPr lang="zh-CN" altLang="en-US" dirty="0"/>
              <a:t>那今天我们就是基于</a:t>
            </a:r>
            <a:r>
              <a:rPr lang="en-US" altLang="zh-CN" dirty="0"/>
              <a:t>LSTM</a:t>
            </a:r>
            <a:r>
              <a:rPr lang="zh-CN" altLang="en-US" dirty="0"/>
              <a:t>和</a:t>
            </a:r>
            <a:r>
              <a:rPr lang="en-US" altLang="zh-CN" dirty="0"/>
              <a:t>CRF</a:t>
            </a:r>
            <a:r>
              <a:rPr lang="zh-CN" altLang="en-US" dirty="0"/>
              <a:t>组合的方式来建模完成该任务</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kern="100" dirty="0">
                <a:solidFill>
                  <a:srgbClr val="121212"/>
                </a:solidFill>
                <a:effectLst/>
                <a:highlight>
                  <a:srgbClr val="FFFFFF"/>
                </a:highlight>
                <a:latin typeface="宋体" panose="02010600030101010101" pitchFamily="2" charset="-122"/>
                <a:ea typeface="宋体" panose="02010600030101010101" pitchFamily="2" charset="-122"/>
                <a:cs typeface="Times New Roman" panose="02020603050405020304" pitchFamily="18" charset="0"/>
              </a:rPr>
              <a:t>那在这里我们首先简要介绍条件随机场</a:t>
            </a:r>
            <a:r>
              <a:rPr lang="en-US" altLang="zh-CN" sz="1800" kern="100" dirty="0">
                <a:solidFill>
                  <a:srgbClr val="121212"/>
                </a:solidFill>
                <a:effectLst/>
                <a:highlight>
                  <a:srgbClr val="FFFFFF"/>
                </a:highlight>
                <a:latin typeface="-apple-system"/>
                <a:ea typeface="宋体" panose="02010600030101010101" pitchFamily="2" charset="-122"/>
                <a:cs typeface="Times New Roman" panose="02020603050405020304" pitchFamily="18" charset="0"/>
              </a:rPr>
              <a:t>CRF 【</a:t>
            </a:r>
            <a:r>
              <a:rPr lang="zh-CN" altLang="en-US" sz="1800" kern="100" dirty="0">
                <a:solidFill>
                  <a:srgbClr val="121212"/>
                </a:solidFill>
                <a:effectLst/>
                <a:highlight>
                  <a:srgbClr val="FFFFFF"/>
                </a:highlight>
                <a:latin typeface="-apple-system"/>
                <a:ea typeface="宋体" panose="02010600030101010101" pitchFamily="2" charset="-122"/>
                <a:cs typeface="Times New Roman" panose="02020603050405020304" pitchFamily="18" charset="0"/>
              </a:rPr>
              <a:t>照着</a:t>
            </a:r>
            <a:r>
              <a:rPr lang="en-US" altLang="zh-CN" sz="1800" kern="100" dirty="0">
                <a:solidFill>
                  <a:srgbClr val="121212"/>
                </a:solidFill>
                <a:effectLst/>
                <a:highlight>
                  <a:srgbClr val="FFFFFF"/>
                </a:highlight>
                <a:latin typeface="-apple-system"/>
                <a:ea typeface="宋体" panose="02010600030101010101" pitchFamily="2" charset="-122"/>
                <a:cs typeface="Times New Roman" panose="02020603050405020304" pitchFamily="18" charset="0"/>
              </a:rPr>
              <a:t>PPT</a:t>
            </a:r>
            <a:r>
              <a:rPr lang="zh-CN" altLang="en-US" sz="1800" kern="100" dirty="0">
                <a:solidFill>
                  <a:srgbClr val="121212"/>
                </a:solidFill>
                <a:effectLst/>
                <a:highlight>
                  <a:srgbClr val="FFFFFF"/>
                </a:highlight>
                <a:latin typeface="-apple-system"/>
                <a:ea typeface="宋体" panose="02010600030101010101" pitchFamily="2" charset="-122"/>
                <a:cs typeface="Times New Roman" panose="02020603050405020304" pitchFamily="18" charset="0"/>
              </a:rPr>
              <a:t>发挥念 发挥就行  </a:t>
            </a:r>
            <a:r>
              <a:rPr lang="en-US" altLang="zh-CN" sz="1800" kern="100" dirty="0">
                <a:solidFill>
                  <a:srgbClr val="121212"/>
                </a:solidFill>
                <a:effectLst/>
                <a:highlight>
                  <a:srgbClr val="FFFFFF"/>
                </a:highlight>
                <a:latin typeface="-apple-system"/>
                <a:ea typeface="宋体" panose="02010600030101010101" pitchFamily="2" charset="-122"/>
                <a:cs typeface="Times New Roman" panose="02020603050405020304" pitchFamily="18" charset="0"/>
              </a:rPr>
              <a:t>CRF</a:t>
            </a:r>
            <a:r>
              <a:rPr lang="zh-CN" altLang="en-US" sz="1800" kern="100" dirty="0">
                <a:solidFill>
                  <a:srgbClr val="121212"/>
                </a:solidFill>
                <a:effectLst/>
                <a:highlight>
                  <a:srgbClr val="FFFFFF"/>
                </a:highlight>
                <a:latin typeface="-apple-system"/>
                <a:ea typeface="宋体" panose="02010600030101010101" pitchFamily="2" charset="-122"/>
                <a:cs typeface="Times New Roman" panose="02020603050405020304" pitchFamily="18" charset="0"/>
              </a:rPr>
              <a:t>的引出</a:t>
            </a:r>
            <a:r>
              <a:rPr lang="en-US" altLang="zh-CN" sz="1800" kern="100" dirty="0">
                <a:solidFill>
                  <a:srgbClr val="121212"/>
                </a:solidFill>
                <a:effectLst/>
                <a:highlight>
                  <a:srgbClr val="FFFFFF"/>
                </a:highlight>
                <a:latin typeface="-apple-system"/>
                <a:ea typeface="宋体" panose="02010600030101010101" pitchFamily="2" charset="-122"/>
                <a:cs typeface="Times New Roman" panose="02020603050405020304" pitchFamily="18" charset="0"/>
              </a:rPr>
              <a:t>】</a:t>
            </a:r>
            <a:endParaRPr lang="zh-CN" altLang="en-US" sz="1800" kern="100" dirty="0">
              <a:effectLst/>
              <a:latin typeface="Times New Roman" panose="02020603050405020304" pitchFamily="18" charset="0"/>
              <a:ea typeface="宋体" panose="02010600030101010101" pitchFamily="2" charset="-122"/>
            </a:endParaRP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highlight>
                  <a:srgbClr val="FFFFFF"/>
                </a:highlight>
                <a:latin typeface="Helvetica Neue"/>
              </a:rPr>
              <a:t>接下来具体看一下条件随机场的定义和参数化形式。</a:t>
            </a:r>
            <a:endParaRPr lang="en-US" altLang="zh-CN" b="0" i="0" dirty="0">
              <a:solidFill>
                <a:srgbClr val="000000"/>
              </a:solidFill>
              <a:effectLst/>
              <a:highlight>
                <a:srgbClr val="FFFFFF"/>
              </a:highlight>
              <a:latin typeface="Helvetica Neue"/>
            </a:endParaRPr>
          </a:p>
          <a:p>
            <a:r>
              <a:rPr lang="zh-CN" altLang="en-US" b="0" i="0" dirty="0">
                <a:solidFill>
                  <a:srgbClr val="000000"/>
                </a:solidFill>
                <a:effectLst/>
                <a:highlight>
                  <a:srgbClr val="FFFFFF"/>
                </a:highlight>
                <a:latin typeface="Helvetica Neue"/>
              </a:rPr>
              <a:t>由于序列标注问题的线性序列特点，这里说的条件随机场特指线性链条件随机场</a:t>
            </a:r>
            <a:r>
              <a:rPr lang="en-US" altLang="zh-CN" b="0" i="0" dirty="0">
                <a:solidFill>
                  <a:srgbClr val="000000"/>
                </a:solidFill>
                <a:effectLst/>
                <a:highlight>
                  <a:srgbClr val="FFFFFF"/>
                </a:highlight>
                <a:latin typeface="Helvetica Neue"/>
              </a:rPr>
              <a:t>(Linear Chain CRF)</a:t>
            </a:r>
            <a:endParaRPr lang="en-US" altLang="zh-CN" b="0" i="0" dirty="0">
              <a:solidFill>
                <a:srgbClr val="000000"/>
              </a:solidFill>
              <a:effectLst/>
              <a:highlight>
                <a:srgbClr val="FFFFFF"/>
              </a:highlight>
              <a:latin typeface="Helvetica Neue"/>
            </a:endParaRPr>
          </a:p>
          <a:p>
            <a:endParaRPr lang="en-US" altLang="zh-CN" b="0" i="0" dirty="0">
              <a:solidFill>
                <a:srgbClr val="000000"/>
              </a:solidFill>
              <a:effectLst/>
              <a:highlight>
                <a:srgbClr val="FFFFFF"/>
              </a:highlight>
              <a:latin typeface="Helvetica Neue"/>
            </a:endParaRPr>
          </a:p>
          <a:p>
            <a:r>
              <a:rPr lang="zh-CN" altLang="en-US" b="0" i="0" dirty="0">
                <a:solidFill>
                  <a:srgbClr val="000000"/>
                </a:solidFill>
                <a:effectLst/>
                <a:highlight>
                  <a:srgbClr val="FFFFFF"/>
                </a:highlight>
                <a:latin typeface="Helvetica Neue"/>
              </a:rPr>
              <a:t>（照着</a:t>
            </a:r>
            <a:r>
              <a:rPr lang="en-US" altLang="zh-CN" b="0" i="0" dirty="0">
                <a:solidFill>
                  <a:srgbClr val="000000"/>
                </a:solidFill>
                <a:effectLst/>
                <a:highlight>
                  <a:srgbClr val="FFFFFF"/>
                </a:highlight>
                <a:latin typeface="Helvetica Neue"/>
              </a:rPr>
              <a:t>PPT</a:t>
            </a:r>
            <a:r>
              <a:rPr lang="zh-CN" altLang="en-US" b="0" i="0" dirty="0">
                <a:solidFill>
                  <a:srgbClr val="000000"/>
                </a:solidFill>
                <a:effectLst/>
                <a:highlight>
                  <a:srgbClr val="FFFFFF"/>
                </a:highlight>
                <a:latin typeface="Helvetica Neue"/>
              </a:rPr>
              <a:t>）</a:t>
            </a:r>
            <a:endParaRPr lang="en-US" altLang="zh-CN" b="0" i="0" dirty="0">
              <a:solidFill>
                <a:srgbClr val="000000"/>
              </a:solidFill>
              <a:effectLst/>
              <a:highlight>
                <a:srgbClr val="FFFFFF"/>
              </a:highlight>
              <a:latin typeface="Helvetica Neue"/>
            </a:endParaRPr>
          </a:p>
          <a:p>
            <a:r>
              <a:rPr lang="zh-CN" altLang="en-US" b="0" i="0" dirty="0">
                <a:solidFill>
                  <a:srgbClr val="000000"/>
                </a:solidFill>
                <a:effectLst/>
                <a:highlight>
                  <a:srgbClr val="FFFFFF"/>
                </a:highlight>
                <a:latin typeface="Helvetica Neue"/>
              </a:rPr>
              <a:t>它的主要思路就是给定观察序列</a:t>
            </a:r>
            <a:r>
              <a:rPr lang="en-US" altLang="zh-CN" b="0" i="0" dirty="0">
                <a:solidFill>
                  <a:srgbClr val="000000"/>
                </a:solidFill>
                <a:effectLst/>
                <a:highlight>
                  <a:srgbClr val="FFFFFF"/>
                </a:highlight>
                <a:latin typeface="Helvetica Neue"/>
              </a:rPr>
              <a:t>X</a:t>
            </a:r>
            <a:r>
              <a:rPr lang="zh-CN" altLang="en-US" b="0" i="0" dirty="0">
                <a:solidFill>
                  <a:srgbClr val="000000"/>
                </a:solidFill>
                <a:effectLst/>
                <a:highlight>
                  <a:srgbClr val="FFFFFF"/>
                </a:highlight>
                <a:latin typeface="Helvetica Neue"/>
              </a:rPr>
              <a:t>，输出序列</a:t>
            </a:r>
            <a:r>
              <a:rPr lang="en-US" altLang="zh-CN" b="0" i="0" dirty="0">
                <a:solidFill>
                  <a:srgbClr val="000000"/>
                </a:solidFill>
                <a:effectLst/>
                <a:highlight>
                  <a:srgbClr val="FFFFFF"/>
                </a:highlight>
                <a:latin typeface="Helvetica Neue"/>
              </a:rPr>
              <a:t>Y</a:t>
            </a:r>
            <a:r>
              <a:rPr lang="zh-CN" altLang="en-US" b="0" i="0" dirty="0">
                <a:solidFill>
                  <a:srgbClr val="000000"/>
                </a:solidFill>
                <a:effectLst/>
                <a:highlight>
                  <a:srgbClr val="FFFFFF"/>
                </a:highlight>
                <a:latin typeface="Helvetica Neue"/>
              </a:rPr>
              <a:t>，通过计算</a:t>
            </a:r>
            <a:r>
              <a:rPr lang="en-US" altLang="zh-CN" b="0" i="0" dirty="0">
                <a:solidFill>
                  <a:srgbClr val="000000"/>
                </a:solidFill>
                <a:effectLst/>
                <a:highlight>
                  <a:srgbClr val="FFFFFF"/>
                </a:highlight>
                <a:latin typeface="Helvetica Neue"/>
              </a:rPr>
              <a:t>P</a:t>
            </a:r>
            <a:r>
              <a:rPr lang="zh-CN" altLang="en-US" b="0" i="0" dirty="0">
                <a:solidFill>
                  <a:srgbClr val="000000"/>
                </a:solidFill>
                <a:effectLst/>
                <a:highlight>
                  <a:srgbClr val="FFFFFF"/>
                </a:highlight>
                <a:latin typeface="Helvetica Neue"/>
              </a:rPr>
              <a:t>（</a:t>
            </a:r>
            <a:r>
              <a:rPr lang="en-US" altLang="zh-CN" b="0" i="0" dirty="0">
                <a:solidFill>
                  <a:srgbClr val="000000"/>
                </a:solidFill>
                <a:effectLst/>
                <a:highlight>
                  <a:srgbClr val="FFFFFF"/>
                </a:highlight>
                <a:latin typeface="Helvetica Neue"/>
              </a:rPr>
              <a:t>Y|X</a:t>
            </a:r>
            <a:r>
              <a:rPr lang="zh-CN" altLang="en-US" b="0" i="0" dirty="0">
                <a:solidFill>
                  <a:srgbClr val="000000"/>
                </a:solidFill>
                <a:effectLst/>
                <a:highlight>
                  <a:srgbClr val="FFFFFF"/>
                </a:highlight>
                <a:latin typeface="Helvetica Neue"/>
              </a:rPr>
              <a:t>）求解最优标注序列</a:t>
            </a:r>
            <a:endParaRPr lang="en-US" altLang="zh-CN" b="0" i="0" dirty="0">
              <a:solidFill>
                <a:srgbClr val="000000"/>
              </a:solidFill>
              <a:effectLst/>
              <a:highlight>
                <a:srgbClr val="FFFFFF"/>
              </a:highlight>
              <a:latin typeface="Helvetica Neue"/>
            </a:endParaRPr>
          </a:p>
          <a:p>
            <a:endParaRPr lang="en-US" altLang="zh-CN" b="0" i="0" dirty="0">
              <a:solidFill>
                <a:srgbClr val="000000"/>
              </a:solidFill>
              <a:effectLst/>
              <a:highlight>
                <a:srgbClr val="FFFFFF"/>
              </a:highlight>
              <a:latin typeface="Helvetica Neue"/>
            </a:endParaRPr>
          </a:p>
          <a:p>
            <a:r>
              <a:rPr lang="zh-CN" altLang="en-US" b="0" i="0" dirty="0">
                <a:solidFill>
                  <a:srgbClr val="000000"/>
                </a:solidFill>
                <a:effectLst/>
                <a:highlight>
                  <a:srgbClr val="FFFFFF"/>
                </a:highlight>
                <a:latin typeface="Helvetica Neue"/>
              </a:rPr>
              <a:t>即定义为这个式子，也就是说</a:t>
            </a:r>
            <a:r>
              <a:rPr lang="en-US" altLang="zh-CN" b="0" i="0" dirty="0">
                <a:solidFill>
                  <a:srgbClr val="000000"/>
                </a:solidFill>
                <a:effectLst/>
                <a:highlight>
                  <a:srgbClr val="FFFFFF"/>
                </a:highlight>
                <a:latin typeface="Helvetica Neue"/>
              </a:rPr>
              <a:t>Yi</a:t>
            </a:r>
            <a:r>
              <a:rPr lang="zh-CN" altLang="en-US" b="0" i="0" dirty="0">
                <a:solidFill>
                  <a:srgbClr val="000000"/>
                </a:solidFill>
                <a:effectLst/>
                <a:highlight>
                  <a:srgbClr val="FFFFFF"/>
                </a:highlight>
                <a:latin typeface="Helvetica Neue"/>
              </a:rPr>
              <a:t>的分布只跟全局</a:t>
            </a:r>
            <a:r>
              <a:rPr lang="en-US" altLang="zh-CN" b="0" i="0" dirty="0">
                <a:solidFill>
                  <a:srgbClr val="000000"/>
                </a:solidFill>
                <a:effectLst/>
                <a:highlight>
                  <a:srgbClr val="FFFFFF"/>
                </a:highlight>
                <a:latin typeface="Helvetica Neue"/>
              </a:rPr>
              <a:t>X</a:t>
            </a:r>
            <a:r>
              <a:rPr lang="zh-CN" altLang="en-US" b="0" i="0" dirty="0">
                <a:solidFill>
                  <a:srgbClr val="000000"/>
                </a:solidFill>
                <a:effectLst/>
                <a:highlight>
                  <a:srgbClr val="FFFFFF"/>
                </a:highlight>
                <a:latin typeface="Helvetica Neue"/>
              </a:rPr>
              <a:t>以及</a:t>
            </a:r>
            <a:r>
              <a:rPr lang="en-US" altLang="zh-CN" b="0" i="0" dirty="0">
                <a:solidFill>
                  <a:srgbClr val="000000"/>
                </a:solidFill>
                <a:effectLst/>
                <a:highlight>
                  <a:srgbClr val="FFFFFF"/>
                </a:highlight>
                <a:latin typeface="Helvetica Neue"/>
              </a:rPr>
              <a:t>Yi</a:t>
            </a:r>
            <a:r>
              <a:rPr lang="zh-CN" altLang="en-US" b="0" i="0" dirty="0">
                <a:solidFill>
                  <a:srgbClr val="000000"/>
                </a:solidFill>
                <a:effectLst/>
                <a:highlight>
                  <a:srgbClr val="FFFFFF"/>
                </a:highlight>
                <a:latin typeface="Helvetica Neue"/>
              </a:rPr>
              <a:t>左右的</a:t>
            </a:r>
            <a:r>
              <a:rPr lang="en-US" altLang="zh-CN" b="0" i="0" dirty="0">
                <a:solidFill>
                  <a:srgbClr val="000000"/>
                </a:solidFill>
                <a:effectLst/>
                <a:highlight>
                  <a:srgbClr val="FFFFFF"/>
                </a:highlight>
                <a:latin typeface="Helvetica Neue"/>
              </a:rPr>
              <a:t>Yi-1</a:t>
            </a:r>
            <a:r>
              <a:rPr lang="zh-CN" altLang="en-US" b="0" i="0" dirty="0">
                <a:solidFill>
                  <a:srgbClr val="000000"/>
                </a:solidFill>
                <a:effectLst/>
                <a:highlight>
                  <a:srgbClr val="FFFFFF"/>
                </a:highlight>
                <a:latin typeface="Helvetica Neue"/>
              </a:rPr>
              <a:t>和</a:t>
            </a:r>
            <a:r>
              <a:rPr lang="en-US" altLang="zh-CN" b="0" i="0" dirty="0">
                <a:solidFill>
                  <a:srgbClr val="000000"/>
                </a:solidFill>
                <a:effectLst/>
                <a:highlight>
                  <a:srgbClr val="FFFFFF"/>
                </a:highlight>
                <a:latin typeface="Helvetica Neue"/>
              </a:rPr>
              <a:t>Yi+1</a:t>
            </a:r>
            <a:r>
              <a:rPr lang="zh-CN" altLang="en-US" b="0" i="0" dirty="0">
                <a:solidFill>
                  <a:srgbClr val="000000"/>
                </a:solidFill>
                <a:effectLst/>
                <a:highlight>
                  <a:srgbClr val="FFFFFF"/>
                </a:highlight>
                <a:latin typeface="Helvetica Neue"/>
              </a:rPr>
              <a:t>有关。它是一种判别式模型</a:t>
            </a:r>
            <a:endParaRPr lang="en-US" altLang="zh-CN" b="0" i="0" dirty="0">
              <a:solidFill>
                <a:srgbClr val="000000"/>
              </a:solidFill>
              <a:effectLst/>
              <a:highlight>
                <a:srgbClr val="FFFFFF"/>
              </a:highlight>
              <a:latin typeface="Helvetica Neue"/>
            </a:endParaRPr>
          </a:p>
          <a:p>
            <a:endParaRPr lang="en-US" altLang="zh-CN" b="0" i="0" dirty="0">
              <a:solidFill>
                <a:srgbClr val="000000"/>
              </a:solidFill>
              <a:effectLst/>
              <a:highlight>
                <a:srgbClr val="FFFFFF"/>
              </a:highlight>
              <a:latin typeface="Helvetica Neue"/>
            </a:endParaRPr>
          </a:p>
          <a:p>
            <a:endParaRPr lang="en-US" altLang="zh-CN" b="0" i="0" dirty="0">
              <a:solidFill>
                <a:srgbClr val="000000"/>
              </a:solidFill>
              <a:effectLst/>
              <a:highlight>
                <a:srgbClr val="FFFFFF"/>
              </a:highlight>
              <a:latin typeface="Helvetica Neue"/>
            </a:endParaRPr>
          </a:p>
          <a:p>
            <a:endParaRPr lang="en-US" altLang="zh-CN"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那我们要理解判别式模型就需要理解特征函数，它是一类函数，满足这个函数它的取值就为</a:t>
            </a:r>
            <a:r>
              <a:rPr lang="en-US" altLang="zh-CN" dirty="0"/>
              <a:t>1</a:t>
            </a:r>
            <a:r>
              <a:rPr lang="zh-CN" altLang="en-US" dirty="0"/>
              <a:t>，不满足就为</a:t>
            </a:r>
            <a:r>
              <a:rPr lang="en-US" altLang="zh-CN" dirty="0"/>
              <a:t>0</a:t>
            </a:r>
            <a:endParaRPr lang="en-US" altLang="zh-CN" dirty="0"/>
          </a:p>
          <a:p>
            <a:endParaRPr lang="en-US" altLang="zh-CN" dirty="0"/>
          </a:p>
          <a:p>
            <a:r>
              <a:rPr lang="zh-CN" altLang="en-US" dirty="0"/>
              <a:t>比如：转移特征</a:t>
            </a:r>
            <a:r>
              <a:rPr lang="en-US" altLang="zh-CN" dirty="0" err="1"/>
              <a:t>tk</a:t>
            </a:r>
            <a:r>
              <a:rPr lang="zh-CN" altLang="en-US" dirty="0"/>
              <a:t>，它是定义在边上的，关注的是</a:t>
            </a:r>
            <a:r>
              <a:rPr lang="en-US" altLang="zh-CN" dirty="0"/>
              <a:t>yi-1</a:t>
            </a:r>
            <a:r>
              <a:rPr lang="zh-CN" altLang="en-US" dirty="0"/>
              <a:t>到</a:t>
            </a:r>
            <a:r>
              <a:rPr lang="en-US" altLang="zh-CN" dirty="0" err="1"/>
              <a:t>yi</a:t>
            </a:r>
            <a:r>
              <a:rPr lang="zh-CN" altLang="en-US" dirty="0"/>
              <a:t>的变化，即转移，对应的权值为</a:t>
            </a:r>
            <a:r>
              <a:rPr lang="en-US" altLang="zh-CN" dirty="0" err="1"/>
              <a:t>λk</a:t>
            </a:r>
            <a:endParaRPr lang="en-US" altLang="zh-CN" dirty="0"/>
          </a:p>
          <a:p>
            <a:r>
              <a:rPr lang="en-US" altLang="zh-CN" dirty="0"/>
              <a:t>           </a:t>
            </a:r>
            <a:r>
              <a:rPr lang="zh-CN" altLang="en-US" dirty="0"/>
              <a:t>另一个是状态特征</a:t>
            </a:r>
            <a:r>
              <a:rPr lang="en-US" altLang="zh-CN" dirty="0" err="1"/>
              <a:t>sl</a:t>
            </a:r>
            <a:r>
              <a:rPr lang="zh-CN" altLang="en-US" dirty="0"/>
              <a:t>，他是定义在节点上的特征，依赖于当前位置</a:t>
            </a:r>
            <a:r>
              <a:rPr lang="en-US" altLang="zh-CN" dirty="0" err="1"/>
              <a:t>i</a:t>
            </a:r>
            <a:r>
              <a:rPr lang="zh-CN" altLang="en-US" dirty="0"/>
              <a:t>，对应的权重为</a:t>
            </a:r>
            <a:r>
              <a:rPr lang="en-US" altLang="zh-CN" dirty="0" err="1"/>
              <a:t>ul</a:t>
            </a:r>
            <a:endParaRPr lang="en-US" altLang="zh-CN" dirty="0"/>
          </a:p>
          <a:p>
            <a:r>
              <a:rPr lang="en-US" altLang="zh-CN" dirty="0"/>
              <a:t>【</a:t>
            </a:r>
            <a:r>
              <a:rPr lang="zh-CN" altLang="en-US" dirty="0"/>
              <a:t>比如说，</a:t>
            </a:r>
            <a:r>
              <a:rPr lang="en-US" altLang="zh-CN" dirty="0"/>
              <a:t>PPT</a:t>
            </a:r>
            <a:r>
              <a:rPr lang="zh-CN" altLang="en-US" dirty="0"/>
              <a:t>举例</a:t>
            </a:r>
            <a:r>
              <a:rPr lang="en-US" altLang="zh-CN" dirty="0"/>
              <a:t>】</a:t>
            </a:r>
            <a:endParaRPr lang="en-US" altLang="zh-CN" dirty="0"/>
          </a:p>
          <a:p>
            <a:endParaRPr lang="en-US" altLang="zh-CN" dirty="0"/>
          </a:p>
          <a:p>
            <a:r>
              <a:rPr lang="zh-CN" altLang="en-US" dirty="0"/>
              <a:t>也就是这个特征函数是有效的，那它的权重就比较大，反之就比较小，对最终的序列标注可能就没有用</a:t>
            </a:r>
            <a:endParaRPr lang="en-US" altLang="zh-CN"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FA90838-AAAD-4FC1-AA47-5F831EBFB1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6906E37-6BC2-4FD7-B772-CDFE40EB95D6}"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FA90838-AAAD-4FC1-AA47-5F831EBFB1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6906E37-6BC2-4FD7-B772-CDFE40EB95D6}"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CFA90838-AAAD-4FC1-AA47-5F831EBFB1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6906E37-6BC2-4FD7-B772-CDFE40EB95D6}"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CFA90838-AAAD-4FC1-AA47-5F831EBFB1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6906E37-6BC2-4FD7-B772-CDFE40EB95D6}"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CFA90838-AAAD-4FC1-AA47-5F831EBFB1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6906E37-6BC2-4FD7-B772-CDFE40EB95D6}"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FA90838-AAAD-4FC1-AA47-5F831EBFB1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6906E37-6BC2-4FD7-B772-CDFE40EB95D6}"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FA90838-AAAD-4FC1-AA47-5F831EBFB1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6906E37-6BC2-4FD7-B772-CDFE40EB95D6}"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FA90838-AAAD-4FC1-AA47-5F831EBFB1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6906E37-6BC2-4FD7-B772-CDFE40EB95D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FA90838-AAAD-4FC1-AA47-5F831EBFB1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6906E37-6BC2-4FD7-B772-CDFE40EB95D6}"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FA90838-AAAD-4FC1-AA47-5F831EBFB1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6906E37-6BC2-4FD7-B772-CDFE40EB95D6}"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FA90838-AAAD-4FC1-AA47-5F831EBFB1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6906E37-6BC2-4FD7-B772-CDFE40EB95D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A90838-AAAD-4FC1-AA47-5F831EBFB1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906E37-6BC2-4FD7-B772-CDFE40EB95D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3.xml"/><Relationship Id="rId2" Type="http://schemas.openxmlformats.org/officeDocument/2006/relationships/image" Target="../media/image21.png"/><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3.xml"/><Relationship Id="rId2" Type="http://schemas.openxmlformats.org/officeDocument/2006/relationships/hyperlink" Target="http://www.cs.columbia.edu/~mcollins/crf.pdf" TargetMode="External"/><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5.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3.xml"/><Relationship Id="rId2" Type="http://schemas.openxmlformats.org/officeDocument/2006/relationships/image" Target="../media/image37.png"/><Relationship Id="rId1" Type="http://schemas.openxmlformats.org/officeDocument/2006/relationships/image" Target="../media/image36.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1.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xml"/><Relationship Id="rId2" Type="http://schemas.openxmlformats.org/officeDocument/2006/relationships/tags" Target="../tags/tag63.xml"/><Relationship Id="rId1"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3.xml"/><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3.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3.xml"/><Relationship Id="rId2" Type="http://schemas.openxmlformats.org/officeDocument/2006/relationships/image" Target="../media/image12.png"/><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62100" y="2575718"/>
            <a:ext cx="10515600" cy="1325563"/>
          </a:xfrm>
        </p:spPr>
        <p:txBody>
          <a:bodyPr>
            <a:normAutofit/>
          </a:bodyPr>
          <a:lstStyle/>
          <a:p>
            <a:r>
              <a:rPr lang="en-US" altLang="zh-CN" sz="3600" dirty="0">
                <a:latin typeface="华文中宋" panose="02010600040101010101" pitchFamily="2" charset="-122"/>
                <a:ea typeface="华文中宋" panose="02010600040101010101" pitchFamily="2" charset="-122"/>
              </a:rPr>
              <a:t>NLP</a:t>
            </a:r>
            <a:r>
              <a:rPr lang="zh-CN" altLang="en-US" sz="3600" dirty="0">
                <a:latin typeface="华文中宋" panose="02010600040101010101" pitchFamily="2" charset="-122"/>
                <a:ea typeface="华文中宋" panose="02010600040101010101" pitchFamily="2" charset="-122"/>
              </a:rPr>
              <a:t>实验五：基于</a:t>
            </a:r>
            <a:r>
              <a:rPr lang="en-US" altLang="zh-CN" sz="3600" dirty="0" err="1">
                <a:latin typeface="华文中宋" panose="02010600040101010101" pitchFamily="2" charset="-122"/>
                <a:ea typeface="华文中宋" panose="02010600040101010101" pitchFamily="2" charset="-122"/>
              </a:rPr>
              <a:t>mindspore</a:t>
            </a:r>
            <a:r>
              <a:rPr lang="zh-CN" altLang="en-US" sz="3600" dirty="0">
                <a:latin typeface="华文中宋" panose="02010600040101010101" pitchFamily="2" charset="-122"/>
                <a:ea typeface="华文中宋" panose="02010600040101010101" pitchFamily="2" charset="-122"/>
              </a:rPr>
              <a:t>实现序列标注</a:t>
            </a:r>
            <a:endParaRPr lang="zh-CN" altLang="en-US" sz="3600" dirty="0">
              <a:latin typeface="华文中宋" panose="02010600040101010101" pitchFamily="2" charset="-122"/>
              <a:ea typeface="华文中宋" panose="0201060004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latin typeface="华文中宋" panose="02010600040101010101" pitchFamily="2" charset="-122"/>
                <a:ea typeface="华文中宋" panose="02010600040101010101" pitchFamily="2" charset="-122"/>
              </a:rPr>
              <a:t>建模方式</a:t>
            </a:r>
            <a:endParaRPr lang="zh-CN" altLang="en-US" sz="3600" dirty="0">
              <a:latin typeface="华文中宋" panose="02010600040101010101" pitchFamily="2" charset="-122"/>
              <a:ea typeface="华文中宋" panose="02010600040101010101" pitchFamily="2" charset="-122"/>
            </a:endParaRPr>
          </a:p>
        </p:txBody>
      </p:sp>
      <p:sp>
        <p:nvSpPr>
          <p:cNvPr id="4" name="内容占位符 3"/>
          <p:cNvSpPr>
            <a:spLocks noGrp="1"/>
          </p:cNvSpPr>
          <p:nvPr>
            <p:ph idx="1"/>
          </p:nvPr>
        </p:nvSpPr>
        <p:spPr>
          <a:xfrm>
            <a:off x="838200" y="1568450"/>
            <a:ext cx="10515600" cy="4351338"/>
          </a:xfrm>
        </p:spPr>
        <p:txBody>
          <a:bodyPr/>
          <a:lstStyle/>
          <a:p>
            <a:pPr>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 参数化形式</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39637" y="2166751"/>
            <a:ext cx="8293526" cy="363873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latin typeface="华文中宋" panose="02010600040101010101" pitchFamily="2" charset="-122"/>
                <a:ea typeface="华文中宋" panose="02010600040101010101" pitchFamily="2" charset="-122"/>
              </a:rPr>
              <a:t>建模方式</a:t>
            </a:r>
            <a:endParaRPr lang="zh-CN" altLang="en-US" sz="3600" dirty="0">
              <a:latin typeface="华文中宋" panose="02010600040101010101" pitchFamily="2" charset="-122"/>
              <a:ea typeface="华文中宋" panose="02010600040101010101" pitchFamily="2" charset="-122"/>
            </a:endParaRPr>
          </a:p>
        </p:txBody>
      </p:sp>
      <p:sp>
        <p:nvSpPr>
          <p:cNvPr id="4" name="内容占位符 3"/>
          <p:cNvSpPr>
            <a:spLocks noGrp="1"/>
          </p:cNvSpPr>
          <p:nvPr>
            <p:ph idx="1"/>
          </p:nvPr>
        </p:nvSpPr>
        <p:spPr>
          <a:xfrm>
            <a:off x="838200" y="1568450"/>
            <a:ext cx="10515600" cy="4351338"/>
          </a:xfrm>
        </p:spPr>
        <p:txBody>
          <a:bodyPr/>
          <a:lstStyle/>
          <a:p>
            <a:pPr>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 从特征到概率</a:t>
            </a:r>
            <a:endParaRPr lang="zh-CN" altLang="en-US"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60394" y="2163570"/>
            <a:ext cx="7378856" cy="3125980"/>
          </a:xfrm>
          <a:prstGeom prst="rect">
            <a:avLst/>
          </a:prstGeom>
        </p:spPr>
      </p:pic>
      <p:sp>
        <p:nvSpPr>
          <p:cNvPr id="7" name="文本框 6"/>
          <p:cNvSpPr txBox="1"/>
          <p:nvPr/>
        </p:nvSpPr>
        <p:spPr>
          <a:xfrm>
            <a:off x="1860394" y="5746339"/>
            <a:ext cx="8331356" cy="646331"/>
          </a:xfrm>
          <a:prstGeom prst="rect">
            <a:avLst/>
          </a:prstGeom>
          <a:noFill/>
        </p:spPr>
        <p:txBody>
          <a:bodyPr wrap="square">
            <a:spAutoFit/>
          </a:bodyPr>
          <a:lstStyle/>
          <a:p>
            <a:r>
              <a:rPr lang="zh-CN" altLang="en-US" dirty="0">
                <a:solidFill>
                  <a:srgbClr val="FF0000"/>
                </a:solidFill>
                <a:latin typeface="华文中宋" panose="02010600040101010101" pitchFamily="2" charset="-122"/>
                <a:ea typeface="华文中宋" panose="02010600040101010101" pitchFamily="2" charset="-122"/>
              </a:rPr>
              <a:t>实际上CRF就是序列版本的逻辑回归 (logistic regression)如逻辑回归是分类问题的对数线性模型，CRF是序列标注问题的对数线性模型。</a:t>
            </a:r>
            <a:endParaRPr lang="zh-CN" altLang="en-US" dirty="0">
              <a:solidFill>
                <a:srgbClr val="FF0000"/>
              </a:solidFill>
              <a:latin typeface="华文中宋" panose="02010600040101010101" pitchFamily="2" charset="-122"/>
              <a:ea typeface="华文中宋" panose="02010600040101010101"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err="1">
                <a:latin typeface="华文中宋" panose="02010600040101010101" pitchFamily="2" charset="-122"/>
                <a:ea typeface="华文中宋" panose="02010600040101010101" pitchFamily="2" charset="-122"/>
              </a:rPr>
              <a:t>BiLSTM+CRF</a:t>
            </a:r>
            <a:r>
              <a:rPr lang="zh-CN" altLang="en-US" sz="3600" dirty="0">
                <a:latin typeface="华文中宋" panose="02010600040101010101" pitchFamily="2" charset="-122"/>
                <a:ea typeface="华文中宋" panose="02010600040101010101" pitchFamily="2" charset="-122"/>
              </a:rPr>
              <a:t>模型</a:t>
            </a:r>
            <a:endParaRPr lang="zh-CN" altLang="en-US" sz="3600" dirty="0">
              <a:latin typeface="华文中宋" panose="02010600040101010101" pitchFamily="2" charset="-122"/>
              <a:ea typeface="华文中宋" panose="02010600040101010101" pitchFamily="2"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84286" y="1481363"/>
            <a:ext cx="8013877" cy="491626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0179" y="1511177"/>
            <a:ext cx="10528841" cy="4788146"/>
          </a:xfrm>
          <a:prstGeom prst="rect">
            <a:avLst/>
          </a:prstGeom>
        </p:spPr>
      </p:pic>
      <p:sp>
        <p:nvSpPr>
          <p:cNvPr id="8" name="文本框 7"/>
          <p:cNvSpPr txBox="1"/>
          <p:nvPr/>
        </p:nvSpPr>
        <p:spPr>
          <a:xfrm>
            <a:off x="838200" y="742950"/>
            <a:ext cx="3609975" cy="52322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800" dirty="0">
                <a:latin typeface="华文中宋" panose="02010600040101010101" pitchFamily="2" charset="-122"/>
                <a:ea typeface="华文中宋" panose="02010600040101010101" pitchFamily="2" charset="-122"/>
              </a:rPr>
              <a:t> 整体实现流程</a:t>
            </a:r>
            <a:endParaRPr lang="zh-CN" altLang="en-US" sz="2800" dirty="0">
              <a:latin typeface="华文中宋" panose="02010600040101010101" pitchFamily="2" charset="-122"/>
              <a:ea typeface="华文中宋" panose="0201060004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838200" y="742950"/>
            <a:ext cx="3609975" cy="5232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28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rPr>
              <a:t> </a:t>
            </a:r>
            <a:r>
              <a:rPr lang="zh-CN" altLang="en-US" sz="2800" dirty="0">
                <a:solidFill>
                  <a:prstClr val="black"/>
                </a:solidFill>
                <a:latin typeface="华文中宋" panose="02010600040101010101" pitchFamily="2" charset="-122"/>
                <a:ea typeface="华文中宋" panose="02010600040101010101" pitchFamily="2" charset="-122"/>
              </a:rPr>
              <a:t>为什么要加</a:t>
            </a:r>
            <a:r>
              <a:rPr lang="en-US" altLang="zh-CN" sz="2800" dirty="0">
                <a:solidFill>
                  <a:prstClr val="black"/>
                </a:solidFill>
                <a:latin typeface="华文中宋" panose="02010600040101010101" pitchFamily="2" charset="-122"/>
                <a:ea typeface="华文中宋" panose="02010600040101010101" pitchFamily="2" charset="-122"/>
              </a:rPr>
              <a:t>CRF</a:t>
            </a:r>
            <a:r>
              <a:rPr lang="zh-CN" altLang="en-US" sz="2800" dirty="0">
                <a:solidFill>
                  <a:prstClr val="black"/>
                </a:solidFill>
                <a:latin typeface="华文中宋" panose="02010600040101010101" pitchFamily="2" charset="-122"/>
                <a:ea typeface="华文中宋" panose="02010600040101010101" pitchFamily="2" charset="-122"/>
              </a:rPr>
              <a:t>层？</a:t>
            </a:r>
            <a:endParaRPr kumimoji="0" lang="zh-CN" altLang="en-US" sz="28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64936" y="1812828"/>
            <a:ext cx="10262127" cy="376574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45928" y="1555643"/>
            <a:ext cx="10912911" cy="440700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41354" y="1517541"/>
            <a:ext cx="8242492" cy="4656973"/>
          </a:xfrm>
          <a:prstGeom prst="rect">
            <a:avLst/>
          </a:prstGeom>
        </p:spPr>
      </p:pic>
      <p:sp>
        <p:nvSpPr>
          <p:cNvPr id="6" name="文本框 5"/>
          <p:cNvSpPr txBox="1"/>
          <p:nvPr/>
        </p:nvSpPr>
        <p:spPr>
          <a:xfrm>
            <a:off x="866775" y="762000"/>
            <a:ext cx="3629025" cy="523220"/>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800" dirty="0">
                <a:latin typeface="华文中宋" panose="02010600040101010101" pitchFamily="2" charset="-122"/>
                <a:ea typeface="华文中宋" panose="02010600040101010101" pitchFamily="2" charset="-122"/>
              </a:rPr>
              <a:t> CRF</a:t>
            </a:r>
            <a:r>
              <a:rPr lang="zh-CN" altLang="en-US" sz="2800" dirty="0">
                <a:latin typeface="华文中宋" panose="02010600040101010101" pitchFamily="2" charset="-122"/>
                <a:ea typeface="华文中宋" panose="02010600040101010101" pitchFamily="2" charset="-122"/>
              </a:rPr>
              <a:t>层的引入</a:t>
            </a:r>
            <a:endParaRPr lang="zh-CN" altLang="en-US" sz="2800" dirty="0">
              <a:latin typeface="华文中宋" panose="02010600040101010101" pitchFamily="2" charset="-122"/>
              <a:ea typeface="华文中宋" panose="02010600040101010101"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66775" y="762000"/>
            <a:ext cx="3629025" cy="5232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en-US" altLang="zh-CN" sz="28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rPr>
              <a:t> </a:t>
            </a:r>
            <a:r>
              <a:rPr kumimoji="0" lang="zh-CN" altLang="en-US" sz="28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rPr>
              <a:t>最终结果计算</a:t>
            </a:r>
            <a:endParaRPr kumimoji="0" lang="zh-CN" altLang="en-US" sz="28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14450" y="1419187"/>
            <a:ext cx="5886450" cy="1802440"/>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450" y="3355594"/>
            <a:ext cx="7124932" cy="343219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66775" y="762000"/>
            <a:ext cx="6953250" cy="646331"/>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defRPr/>
            </a:pPr>
            <a:r>
              <a:rPr lang="en-US" altLang="zh-CN" sz="3600" dirty="0">
                <a:solidFill>
                  <a:prstClr val="black"/>
                </a:solidFill>
                <a:latin typeface="华文中宋" panose="02010600040101010101" pitchFamily="2" charset="-122"/>
                <a:ea typeface="华文中宋" panose="02010600040101010101" pitchFamily="2" charset="-122"/>
              </a:rPr>
              <a:t>CRF</a:t>
            </a:r>
            <a:r>
              <a:rPr lang="zh-CN" altLang="en-US" sz="3600" dirty="0">
                <a:solidFill>
                  <a:prstClr val="black"/>
                </a:solidFill>
                <a:latin typeface="华文中宋" panose="02010600040101010101" pitchFamily="2" charset="-122"/>
                <a:ea typeface="华文中宋" panose="02010600040101010101" pitchFamily="2" charset="-122"/>
              </a:rPr>
              <a:t>损失函数与维特比解码</a:t>
            </a:r>
            <a:endParaRPr kumimoji="0" lang="zh-CN" altLang="en-US" sz="36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endParaRPr>
          </a:p>
        </p:txBody>
      </p:sp>
      <p:sp>
        <p:nvSpPr>
          <p:cNvPr id="2" name="文本框 1"/>
          <p:cNvSpPr txBox="1"/>
          <p:nvPr/>
        </p:nvSpPr>
        <p:spPr>
          <a:xfrm>
            <a:off x="1114425" y="1638300"/>
            <a:ext cx="4276725" cy="523220"/>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800" dirty="0">
                <a:latin typeface="华文中宋" panose="02010600040101010101" pitchFamily="2" charset="-122"/>
                <a:ea typeface="华文中宋" panose="02010600040101010101" pitchFamily="2" charset="-122"/>
              </a:rPr>
              <a:t>Viterbi</a:t>
            </a:r>
            <a:r>
              <a:rPr lang="zh-CN" altLang="en-US" sz="2800" dirty="0">
                <a:latin typeface="华文中宋" panose="02010600040101010101" pitchFamily="2" charset="-122"/>
                <a:ea typeface="华文中宋" panose="02010600040101010101" pitchFamily="2" charset="-122"/>
              </a:rPr>
              <a:t>算法</a:t>
            </a:r>
            <a:endParaRPr lang="zh-CN" altLang="en-US" sz="2800" dirty="0">
              <a:latin typeface="华文中宋" panose="02010600040101010101" pitchFamily="2" charset="-122"/>
              <a:ea typeface="华文中宋" panose="02010600040101010101" pitchFamily="2"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81150" y="2720878"/>
            <a:ext cx="10198624" cy="3740342"/>
          </a:xfrm>
          <a:prstGeom prst="rect">
            <a:avLst/>
          </a:prstGeom>
        </p:spPr>
      </p:pic>
      <p:sp>
        <p:nvSpPr>
          <p:cNvPr id="9" name="文本框 8"/>
          <p:cNvSpPr txBox="1"/>
          <p:nvPr/>
        </p:nvSpPr>
        <p:spPr>
          <a:xfrm>
            <a:off x="1581150" y="2256533"/>
            <a:ext cx="6096000" cy="369332"/>
          </a:xfrm>
          <a:prstGeom prst="rect">
            <a:avLst/>
          </a:prstGeom>
          <a:noFill/>
        </p:spPr>
        <p:txBody>
          <a:bodyPr wrap="square">
            <a:spAutoFit/>
          </a:bodyPr>
          <a:lstStyle/>
          <a:p>
            <a:r>
              <a:rPr lang="zh-CN" altLang="en-US" dirty="0">
                <a:latin typeface="华文中宋" panose="02010600040101010101" pitchFamily="2" charset="-122"/>
                <a:ea typeface="华文中宋" panose="02010600040101010101" pitchFamily="2" charset="-122"/>
              </a:rPr>
              <a:t>预测或者说是解码: 得到最优的标注序列，输出最终结果</a:t>
            </a:r>
            <a:endParaRPr lang="zh-CN" altLang="en-US" dirty="0">
              <a:latin typeface="华文中宋" panose="02010600040101010101" pitchFamily="2" charset="-122"/>
              <a:ea typeface="华文中宋" panose="0201060004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27050"/>
            <a:ext cx="10515600" cy="1325563"/>
          </a:xfrm>
        </p:spPr>
        <p:txBody>
          <a:bodyPr>
            <a:normAutofit/>
          </a:bodyPr>
          <a:lstStyle/>
          <a:p>
            <a:r>
              <a:rPr lang="zh-CN" altLang="en-US" sz="2800" dirty="0">
                <a:latin typeface="华文中宋" panose="02010600040101010101" pitchFamily="2" charset="-122"/>
                <a:ea typeface="华文中宋" panose="02010600040101010101" pitchFamily="2" charset="-122"/>
              </a:rPr>
              <a:t>条件随机场</a:t>
            </a:r>
            <a:r>
              <a:rPr lang="en-US" altLang="zh-CN" sz="2800" dirty="0">
                <a:latin typeface="华文中宋" panose="02010600040101010101" pitchFamily="2" charset="-122"/>
                <a:ea typeface="华文中宋" panose="02010600040101010101" pitchFamily="2" charset="-122"/>
              </a:rPr>
              <a:t>CRF</a:t>
            </a:r>
            <a:r>
              <a:rPr lang="zh-CN" altLang="en-US" sz="2800" dirty="0">
                <a:latin typeface="华文中宋" panose="02010600040101010101" pitchFamily="2" charset="-122"/>
                <a:ea typeface="华文中宋" panose="02010600040101010101" pitchFamily="2" charset="-122"/>
              </a:rPr>
              <a:t>的实现</a:t>
            </a:r>
            <a:endParaRPr lang="zh-CN" altLang="en-US" sz="2800" dirty="0">
              <a:latin typeface="华文中宋" panose="02010600040101010101" pitchFamily="2" charset="-122"/>
              <a:ea typeface="华文中宋" panose="02010600040101010101" pitchFamily="2" charset="-122"/>
            </a:endParaRPr>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690657" y="1690688"/>
            <a:ext cx="11044143" cy="4264927"/>
          </a:xfrm>
        </p:spPr>
      </p:pic>
      <p:sp>
        <p:nvSpPr>
          <p:cNvPr id="7" name="文本框 6"/>
          <p:cNvSpPr txBox="1"/>
          <p:nvPr/>
        </p:nvSpPr>
        <p:spPr>
          <a:xfrm>
            <a:off x="2124075" y="6201460"/>
            <a:ext cx="8382000" cy="369332"/>
          </a:xfrm>
          <a:prstGeom prst="rect">
            <a:avLst/>
          </a:prstGeom>
          <a:noFill/>
        </p:spPr>
        <p:txBody>
          <a:bodyPr wrap="square">
            <a:spAutoFit/>
          </a:bodyPr>
          <a:lstStyle/>
          <a:p>
            <a:r>
              <a:rPr lang="zh-CN" altLang="en-US" b="0" i="0" dirty="0">
                <a:solidFill>
                  <a:srgbClr val="FF0000"/>
                </a:solidFill>
                <a:effectLst/>
                <a:latin typeface="华文中宋" panose="02010600040101010101" pitchFamily="2" charset="-122"/>
                <a:ea typeface="华文中宋" panose="02010600040101010101" pitchFamily="2" charset="-122"/>
              </a:rPr>
              <a:t>完整的</a:t>
            </a:r>
            <a:r>
              <a:rPr lang="en-US" altLang="zh-CN" b="0" i="0" dirty="0">
                <a:solidFill>
                  <a:srgbClr val="FF0000"/>
                </a:solidFill>
                <a:effectLst/>
                <a:latin typeface="华文中宋" panose="02010600040101010101" pitchFamily="2" charset="-122"/>
                <a:ea typeface="华文中宋" panose="02010600040101010101" pitchFamily="2" charset="-122"/>
              </a:rPr>
              <a:t>CRF</a:t>
            </a:r>
            <a:r>
              <a:rPr lang="zh-CN" altLang="en-US" b="0" i="0" dirty="0">
                <a:solidFill>
                  <a:srgbClr val="FF0000"/>
                </a:solidFill>
                <a:effectLst/>
                <a:latin typeface="华文中宋" panose="02010600040101010101" pitchFamily="2" charset="-122"/>
                <a:ea typeface="华文中宋" panose="02010600040101010101" pitchFamily="2" charset="-122"/>
              </a:rPr>
              <a:t>完整推导可参考</a:t>
            </a:r>
            <a:r>
              <a:rPr lang="en-US" altLang="zh-CN" b="0" i="0" u="sng" dirty="0">
                <a:solidFill>
                  <a:srgbClr val="FF0000"/>
                </a:solidFill>
                <a:effectLst/>
                <a:latin typeface="华文中宋" panose="02010600040101010101" pitchFamily="2" charset="-122"/>
                <a:ea typeface="华文中宋" panose="02010600040101010101" pitchFamily="2" charset="-122"/>
                <a:hlinkClick r:id="rId2"/>
              </a:rPr>
              <a:t>Log-Linear Models, MEMMs, and CRFs</a:t>
            </a:r>
            <a:endParaRPr lang="zh-CN" altLang="en-US" dirty="0">
              <a:solidFill>
                <a:srgbClr val="FF0000"/>
              </a:solidFill>
              <a:latin typeface="华文中宋" panose="02010600040101010101" pitchFamily="2" charset="-122"/>
              <a:ea typeface="华文中宋" panose="0201060004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81275" y="698500"/>
            <a:ext cx="10515600" cy="1325563"/>
          </a:xfrm>
        </p:spPr>
        <p:txBody>
          <a:bodyPr>
            <a:normAutofit/>
          </a:bodyPr>
          <a:lstStyle/>
          <a:p>
            <a:r>
              <a:rPr lang="zh-CN" altLang="en-US" sz="3600" dirty="0">
                <a:latin typeface="华文中宋" panose="02010600040101010101" pitchFamily="2" charset="-122"/>
                <a:ea typeface="华文中宋" panose="02010600040101010101" pitchFamily="2" charset="-122"/>
              </a:rPr>
              <a:t>实验简介</a:t>
            </a:r>
            <a:r>
              <a:rPr lang="en-US" altLang="zh-CN" sz="3600" dirty="0">
                <a:latin typeface="华文中宋" panose="02010600040101010101" pitchFamily="2" charset="-122"/>
                <a:ea typeface="华文中宋" panose="02010600040101010101" pitchFamily="2" charset="-122"/>
              </a:rPr>
              <a:t>-</a:t>
            </a:r>
            <a:r>
              <a:rPr lang="en-US" altLang="zh-CN" sz="3600" b="1" i="0" dirty="0">
                <a:solidFill>
                  <a:srgbClr val="000000"/>
                </a:solidFill>
                <a:effectLst/>
                <a:latin typeface="华文中宋" panose="02010600040101010101" pitchFamily="2" charset="-122"/>
                <a:ea typeface="华文中宋" panose="02010600040101010101" pitchFamily="2" charset="-122"/>
              </a:rPr>
              <a:t>LSTM+CRF</a:t>
            </a:r>
            <a:r>
              <a:rPr lang="zh-CN" altLang="en-US" sz="3600" b="1" i="0" dirty="0">
                <a:solidFill>
                  <a:srgbClr val="000000"/>
                </a:solidFill>
                <a:effectLst/>
                <a:latin typeface="华文中宋" panose="02010600040101010101" pitchFamily="2" charset="-122"/>
                <a:ea typeface="华文中宋" panose="02010600040101010101" pitchFamily="2" charset="-122"/>
              </a:rPr>
              <a:t>序列标注</a:t>
            </a:r>
            <a:br>
              <a:rPr lang="zh-CN" altLang="en-US" sz="3600" b="1" i="0" dirty="0">
                <a:solidFill>
                  <a:srgbClr val="000000"/>
                </a:solidFill>
                <a:effectLst/>
                <a:latin typeface="华文中宋" panose="02010600040101010101" pitchFamily="2" charset="-122"/>
                <a:ea typeface="华文中宋" panose="02010600040101010101" pitchFamily="2" charset="-122"/>
              </a:rPr>
            </a:br>
            <a:endParaRPr lang="zh-CN" altLang="en-US" sz="3600" dirty="0">
              <a:latin typeface="华文中宋" panose="02010600040101010101" pitchFamily="2" charset="-122"/>
              <a:ea typeface="华文中宋" panose="02010600040101010101" pitchFamily="2" charset="-122"/>
            </a:endParaRPr>
          </a:p>
        </p:txBody>
      </p:sp>
      <p:sp>
        <p:nvSpPr>
          <p:cNvPr id="4" name="文本框 3"/>
          <p:cNvSpPr txBox="1"/>
          <p:nvPr/>
        </p:nvSpPr>
        <p:spPr>
          <a:xfrm>
            <a:off x="647700" y="1647825"/>
            <a:ext cx="9172575" cy="52322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800" dirty="0">
                <a:latin typeface="华文中宋" panose="02010600040101010101" pitchFamily="2" charset="-122"/>
                <a:ea typeface="华文中宋" panose="02010600040101010101" pitchFamily="2" charset="-122"/>
              </a:rPr>
              <a:t>概述</a:t>
            </a:r>
            <a:r>
              <a:rPr lang="en-US" altLang="zh-CN" sz="2800" dirty="0">
                <a:latin typeface="华文中宋" panose="02010600040101010101" pitchFamily="2" charset="-122"/>
                <a:ea typeface="华文中宋" panose="02010600040101010101" pitchFamily="2" charset="-122"/>
              </a:rPr>
              <a:t>-</a:t>
            </a:r>
            <a:r>
              <a:rPr lang="zh-CN" altLang="en-US" sz="2800" dirty="0">
                <a:latin typeface="华文中宋" panose="02010600040101010101" pitchFamily="2" charset="-122"/>
                <a:ea typeface="华文中宋" panose="02010600040101010101" pitchFamily="2" charset="-122"/>
              </a:rPr>
              <a:t>序列标注任务</a:t>
            </a:r>
            <a:endParaRPr lang="zh-CN" altLang="en-US" sz="2800" dirty="0">
              <a:latin typeface="华文中宋" panose="02010600040101010101" pitchFamily="2" charset="-122"/>
              <a:ea typeface="华文中宋" panose="02010600040101010101" pitchFamily="2" charset="-122"/>
            </a:endParaRPr>
          </a:p>
        </p:txBody>
      </p:sp>
      <p:sp>
        <p:nvSpPr>
          <p:cNvPr id="5" name="文本框 4"/>
          <p:cNvSpPr txBox="1"/>
          <p:nvPr/>
        </p:nvSpPr>
        <p:spPr>
          <a:xfrm>
            <a:off x="1009650" y="2242925"/>
            <a:ext cx="10706100" cy="1289777"/>
          </a:xfrm>
          <a:prstGeom prst="rect">
            <a:avLst/>
          </a:prstGeom>
          <a:noFill/>
        </p:spPr>
        <p:txBody>
          <a:bodyPr wrap="square" rtlCol="0">
            <a:spAutoFit/>
          </a:bodyPr>
          <a:lstStyle/>
          <a:p>
            <a:pPr>
              <a:lnSpc>
                <a:spcPct val="150000"/>
              </a:lnSpc>
            </a:pPr>
            <a:r>
              <a:rPr lang="zh-CN" altLang="en-US" b="0" i="0" dirty="0">
                <a:solidFill>
                  <a:srgbClr val="000000"/>
                </a:solidFill>
                <a:effectLst/>
                <a:latin typeface="华文中宋" panose="02010600040101010101" pitchFamily="2" charset="-122"/>
                <a:ea typeface="华文中宋" panose="02010600040101010101" pitchFamily="2" charset="-122"/>
              </a:rPr>
              <a:t>序列标注指给定输入序列，给序列中每个</a:t>
            </a:r>
            <a:r>
              <a:rPr lang="en-US" altLang="zh-CN" b="0" i="0" dirty="0">
                <a:solidFill>
                  <a:srgbClr val="000000"/>
                </a:solidFill>
                <a:effectLst/>
                <a:latin typeface="华文中宋" panose="02010600040101010101" pitchFamily="2" charset="-122"/>
                <a:ea typeface="华文中宋" panose="02010600040101010101" pitchFamily="2" charset="-122"/>
              </a:rPr>
              <a:t>Token</a:t>
            </a:r>
            <a:r>
              <a:rPr lang="zh-CN" altLang="en-US" b="0" i="0" dirty="0">
                <a:solidFill>
                  <a:srgbClr val="000000"/>
                </a:solidFill>
                <a:effectLst/>
                <a:latin typeface="华文中宋" panose="02010600040101010101" pitchFamily="2" charset="-122"/>
                <a:ea typeface="华文中宋" panose="02010600040101010101" pitchFamily="2" charset="-122"/>
              </a:rPr>
              <a:t>进行标注标签的过程。序列标注问题通常用于从文本中进行信息抽取，包括分词</a:t>
            </a:r>
            <a:r>
              <a:rPr lang="en-US" altLang="zh-CN" b="0" i="0" dirty="0">
                <a:solidFill>
                  <a:srgbClr val="000000"/>
                </a:solidFill>
                <a:effectLst/>
                <a:latin typeface="华文中宋" panose="02010600040101010101" pitchFamily="2" charset="-122"/>
                <a:ea typeface="华文中宋" panose="02010600040101010101" pitchFamily="2" charset="-122"/>
              </a:rPr>
              <a:t>(Word Segmentation)</a:t>
            </a:r>
            <a:r>
              <a:rPr lang="zh-CN" altLang="en-US" b="0" i="0" dirty="0">
                <a:solidFill>
                  <a:srgbClr val="000000"/>
                </a:solidFill>
                <a:effectLst/>
                <a:latin typeface="华文中宋" panose="02010600040101010101" pitchFamily="2" charset="-122"/>
                <a:ea typeface="华文中宋" panose="02010600040101010101" pitchFamily="2" charset="-122"/>
              </a:rPr>
              <a:t>、词性标注</a:t>
            </a:r>
            <a:r>
              <a:rPr lang="en-US" altLang="zh-CN" b="0" i="0" dirty="0">
                <a:solidFill>
                  <a:srgbClr val="000000"/>
                </a:solidFill>
                <a:effectLst/>
                <a:latin typeface="华文中宋" panose="02010600040101010101" pitchFamily="2" charset="-122"/>
                <a:ea typeface="华文中宋" panose="02010600040101010101" pitchFamily="2" charset="-122"/>
              </a:rPr>
              <a:t>(Position Tagging)</a:t>
            </a:r>
            <a:r>
              <a:rPr lang="zh-CN" altLang="en-US" b="0" i="0" dirty="0">
                <a:solidFill>
                  <a:srgbClr val="000000"/>
                </a:solidFill>
                <a:effectLst/>
                <a:latin typeface="华文中宋" panose="02010600040101010101" pitchFamily="2" charset="-122"/>
                <a:ea typeface="华文中宋" panose="02010600040101010101" pitchFamily="2" charset="-122"/>
              </a:rPr>
              <a:t>、命名实体识别</a:t>
            </a:r>
            <a:r>
              <a:rPr lang="en-US" altLang="zh-CN" b="0" i="0" dirty="0">
                <a:solidFill>
                  <a:srgbClr val="000000"/>
                </a:solidFill>
                <a:effectLst/>
                <a:latin typeface="华文中宋" panose="02010600040101010101" pitchFamily="2" charset="-122"/>
                <a:ea typeface="华文中宋" panose="02010600040101010101" pitchFamily="2" charset="-122"/>
              </a:rPr>
              <a:t>(Named Entity Recognition, NER)</a:t>
            </a:r>
            <a:r>
              <a:rPr lang="zh-CN" altLang="en-US" b="0" i="0" dirty="0">
                <a:solidFill>
                  <a:srgbClr val="000000"/>
                </a:solidFill>
                <a:effectLst/>
                <a:latin typeface="华文中宋" panose="02010600040101010101" pitchFamily="2" charset="-122"/>
                <a:ea typeface="华文中宋" panose="02010600040101010101" pitchFamily="2" charset="-122"/>
              </a:rPr>
              <a:t>等。以命名实体识别为例：</a:t>
            </a:r>
            <a:endParaRPr lang="zh-CN" altLang="en-US" dirty="0">
              <a:latin typeface="华文中宋" panose="02010600040101010101" pitchFamily="2" charset="-122"/>
              <a:ea typeface="华文中宋" panose="02010600040101010101" pitchFamily="2" charset="-122"/>
            </a:endParaRPr>
          </a:p>
        </p:txBody>
      </p:sp>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66958" y="3751564"/>
            <a:ext cx="6348940" cy="1114441"/>
          </a:xfrm>
          <a:prstGeom prst="rect">
            <a:avLst/>
          </a:prstGeom>
        </p:spPr>
      </p:pic>
      <p:sp>
        <p:nvSpPr>
          <p:cNvPr id="14" name="Rectangle 1"/>
          <p:cNvSpPr>
            <a:spLocks noChangeArrowheads="1"/>
          </p:cNvSpPr>
          <p:nvPr/>
        </p:nvSpPr>
        <p:spPr bwMode="auto">
          <a:xfrm>
            <a:off x="1605628" y="5472211"/>
            <a:ext cx="9514143" cy="30777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pPr>
            <a:r>
              <a:rPr kumimoji="0" lang="zh-CN" altLang="zh-CN" sz="1400" b="0" i="0" u="none" strike="noStrike" cap="none" normalizeH="0" baseline="0" dirty="0">
                <a:ln>
                  <a:noFill/>
                </a:ln>
                <a:latin typeface="华文中宋" panose="02010600040101010101" pitchFamily="2" charset="-122"/>
                <a:ea typeface="华文中宋" panose="02010600040101010101" pitchFamily="2" charset="-122"/>
              </a:rPr>
              <a:t>如表所示，</a:t>
            </a:r>
            <a:r>
              <a:rPr kumimoji="0" lang="zh-CN" altLang="zh-CN" sz="1400" b="0" i="0" u="none" strike="noStrike" cap="none" normalizeH="0" baseline="0" dirty="0">
                <a:ln>
                  <a:noFill/>
                </a:ln>
                <a:latin typeface="华文中宋" panose="02010600040101010101" pitchFamily="2" charset="-122"/>
                <a:ea typeface="华文中宋" panose="02010600040101010101" pitchFamily="2" charset="-122"/>
                <a:cs typeface="Courier New" panose="02070309020205020404" pitchFamily="49" charset="0"/>
              </a:rPr>
              <a:t>清华大学</a:t>
            </a:r>
            <a:r>
              <a:rPr kumimoji="0" lang="zh-CN" altLang="zh-CN" sz="1400" b="0" i="0" u="none" strike="noStrike" cap="none" normalizeH="0" baseline="0" dirty="0">
                <a:ln>
                  <a:noFill/>
                </a:ln>
                <a:latin typeface="华文中宋" panose="02010600040101010101" pitchFamily="2" charset="-122"/>
                <a:ea typeface="华文中宋" panose="02010600040101010101" pitchFamily="2" charset="-122"/>
              </a:rPr>
              <a:t> 和 </a:t>
            </a:r>
            <a:r>
              <a:rPr kumimoji="0" lang="zh-CN" altLang="zh-CN" sz="1400" b="0" i="0" u="none" strike="noStrike" cap="none" normalizeH="0" baseline="0" dirty="0">
                <a:ln>
                  <a:noFill/>
                </a:ln>
                <a:latin typeface="华文中宋" panose="02010600040101010101" pitchFamily="2" charset="-122"/>
                <a:ea typeface="华文中宋" panose="02010600040101010101" pitchFamily="2" charset="-122"/>
                <a:cs typeface="Courier New" panose="02070309020205020404" pitchFamily="49" charset="0"/>
              </a:rPr>
              <a:t>北京</a:t>
            </a:r>
            <a:r>
              <a:rPr kumimoji="0" lang="zh-CN" altLang="zh-CN" sz="1400" b="0" i="0" u="none" strike="noStrike" cap="none" normalizeH="0" baseline="0" dirty="0">
                <a:ln>
                  <a:noFill/>
                </a:ln>
                <a:latin typeface="华文中宋" panose="02010600040101010101" pitchFamily="2" charset="-122"/>
                <a:ea typeface="华文中宋" panose="02010600040101010101" pitchFamily="2" charset="-122"/>
              </a:rPr>
              <a:t>是地名，需要将其识别，我们对每个输入的单词预测其标签，最后根据标签来识别实体。 </a:t>
            </a:r>
            <a:endParaRPr kumimoji="0" lang="zh-CN" altLang="zh-CN" sz="1400" b="0" i="0" u="none" strike="noStrike" cap="none" normalizeH="0" baseline="0" dirty="0">
              <a:ln>
                <a:noFill/>
              </a:ln>
              <a:latin typeface="华文中宋" panose="02010600040101010101" pitchFamily="2" charset="-122"/>
              <a:ea typeface="华文中宋" panose="02010600040101010101" pitchFamily="2" charset="-122"/>
            </a:endParaRPr>
          </a:p>
        </p:txBody>
      </p:sp>
      <p:sp>
        <p:nvSpPr>
          <p:cNvPr id="16" name="文本框 15"/>
          <p:cNvSpPr txBox="1"/>
          <p:nvPr/>
        </p:nvSpPr>
        <p:spPr>
          <a:xfrm>
            <a:off x="1009650" y="4900201"/>
            <a:ext cx="10706100" cy="369332"/>
          </a:xfrm>
          <a:prstGeom prst="rect">
            <a:avLst/>
          </a:prstGeom>
          <a:noFill/>
        </p:spPr>
        <p:txBody>
          <a:bodyPr wrap="square">
            <a:spAutoFit/>
          </a:bodyPr>
          <a:lstStyle/>
          <a:p>
            <a:r>
              <a:rPr lang="zh-CN" altLang="zh-CN" sz="1800" dirty="0">
                <a:solidFill>
                  <a:srgbClr val="121212"/>
                </a:solidFill>
                <a:effectLst/>
                <a:latin typeface="华文中宋" panose="02010600040101010101" pitchFamily="2" charset="-122"/>
                <a:ea typeface="华文中宋" panose="02010600040101010101" pitchFamily="2" charset="-122"/>
                <a:cs typeface="Times New Roman" panose="02020603050405020304" pitchFamily="18" charset="0"/>
              </a:rPr>
              <a:t>命名实体识别的目的是识别文本中指定类别的实体，主要包括人名、地名、机构名、专有名词等的任务。</a:t>
            </a:r>
            <a:endParaRPr lang="zh-CN" altLang="en-US" dirty="0">
              <a:latin typeface="华文中宋" panose="02010600040101010101" pitchFamily="2" charset="-122"/>
              <a:ea typeface="华文中宋" panose="02010600040101010101" pitchFamily="2" charset="-122"/>
            </a:endParaRPr>
          </a:p>
        </p:txBody>
      </p:sp>
      <p:sp>
        <p:nvSpPr>
          <p:cNvPr id="18" name="文本框 17"/>
          <p:cNvSpPr txBox="1"/>
          <p:nvPr/>
        </p:nvSpPr>
        <p:spPr>
          <a:xfrm>
            <a:off x="2185987" y="5893713"/>
            <a:ext cx="8682038" cy="861774"/>
          </a:xfrm>
          <a:prstGeom prst="rect">
            <a:avLst/>
          </a:prstGeom>
          <a:noFill/>
        </p:spPr>
        <p:txBody>
          <a:bodyPr wrap="square">
            <a:spAutoFit/>
          </a:bodyPr>
          <a:lstStyle/>
          <a:p>
            <a:pPr marL="285750" indent="-285750" algn="just">
              <a:lnSpc>
                <a:spcPts val="2000"/>
              </a:lnSpc>
              <a:buFont typeface="Wingdings" panose="05000000000000000000" pitchFamily="2" charset="2"/>
              <a:buChar char="l"/>
            </a:pPr>
            <a:r>
              <a:rPr lang="en-US" altLang="zh-CN" sz="1800" kern="100" dirty="0">
                <a:solidFill>
                  <a:srgbClr val="FF0000"/>
                </a:solidFill>
                <a:effectLst/>
                <a:latin typeface="华文中宋" panose="02010600040101010101" pitchFamily="2" charset="-122"/>
                <a:ea typeface="华文中宋" panose="02010600040101010101" pitchFamily="2" charset="-122"/>
                <a:cs typeface="Helvetica" panose="020B0604020202020204" pitchFamily="34" charset="0"/>
              </a:rPr>
              <a:t>BIO</a:t>
            </a:r>
            <a:r>
              <a:rPr lang="zh-CN" altLang="en-US" sz="1800" kern="100" dirty="0">
                <a:solidFill>
                  <a:srgbClr val="FF0000"/>
                </a:solidFill>
                <a:effectLst/>
                <a:latin typeface="华文中宋" panose="02010600040101010101" pitchFamily="2" charset="-122"/>
                <a:ea typeface="华文中宋" panose="02010600040101010101" pitchFamily="2" charset="-122"/>
                <a:cs typeface="Helvetica" panose="020B0604020202020204" pitchFamily="34" charset="0"/>
              </a:rPr>
              <a:t>标注法</a:t>
            </a:r>
            <a:endParaRPr lang="en-US" altLang="zh-CN" sz="1800" kern="100" dirty="0">
              <a:solidFill>
                <a:srgbClr val="FF0000"/>
              </a:solidFill>
              <a:effectLst/>
              <a:latin typeface="华文中宋" panose="02010600040101010101" pitchFamily="2" charset="-122"/>
              <a:ea typeface="华文中宋" panose="02010600040101010101" pitchFamily="2" charset="-122"/>
              <a:cs typeface="Helvetica" panose="020B0604020202020204" pitchFamily="34" charset="0"/>
            </a:endParaRPr>
          </a:p>
          <a:p>
            <a:pPr indent="304800" algn="just">
              <a:lnSpc>
                <a:spcPts val="2000"/>
              </a:lnSpc>
            </a:pPr>
            <a:r>
              <a:rPr lang="zh-CN" altLang="zh-CN" sz="1800" kern="100" dirty="0">
                <a:effectLst/>
                <a:latin typeface="华文中宋" panose="02010600040101010101" pitchFamily="2" charset="-122"/>
                <a:ea typeface="华文中宋" panose="02010600040101010101" pitchFamily="2" charset="-122"/>
                <a:cs typeface="Helvetica" panose="020B0604020202020204" pitchFamily="34" charset="0"/>
              </a:rPr>
              <a:t>这里使用了一种常见的命名实体识别的标注方法</a:t>
            </a:r>
            <a:r>
              <a:rPr lang="en-US" altLang="zh-CN" sz="1800" kern="100" dirty="0">
                <a:effectLst/>
                <a:latin typeface="华文中宋" panose="02010600040101010101" pitchFamily="2" charset="-122"/>
                <a:ea typeface="华文中宋" panose="02010600040101010101" pitchFamily="2" charset="-122"/>
                <a:cs typeface="Times New Roman" panose="02020603050405020304" pitchFamily="18" charset="0"/>
              </a:rPr>
              <a:t>——“BIOE”</a:t>
            </a:r>
            <a:r>
              <a:rPr lang="zh-CN" altLang="zh-CN" sz="1800" kern="100" dirty="0">
                <a:effectLst/>
                <a:latin typeface="华文中宋" panose="02010600040101010101" pitchFamily="2" charset="-122"/>
                <a:ea typeface="华文中宋" panose="02010600040101010101" pitchFamily="2" charset="-122"/>
                <a:cs typeface="Helvetica" panose="020B0604020202020204" pitchFamily="34" charset="0"/>
              </a:rPr>
              <a:t>标注，将一个实体</a:t>
            </a:r>
            <a:r>
              <a:rPr lang="en-US" altLang="zh-CN" sz="1800" kern="100" dirty="0">
                <a:effectLst/>
                <a:latin typeface="华文中宋" panose="02010600040101010101" pitchFamily="2" charset="-122"/>
                <a:ea typeface="华文中宋" panose="02010600040101010101" pitchFamily="2" charset="-122"/>
                <a:cs typeface="Times New Roman" panose="02020603050405020304" pitchFamily="18" charset="0"/>
              </a:rPr>
              <a:t>(Entity)</a:t>
            </a:r>
            <a:r>
              <a:rPr lang="zh-CN" altLang="zh-CN" sz="1800" kern="100" dirty="0">
                <a:effectLst/>
                <a:latin typeface="华文中宋" panose="02010600040101010101" pitchFamily="2" charset="-122"/>
                <a:ea typeface="华文中宋" panose="02010600040101010101" pitchFamily="2" charset="-122"/>
                <a:cs typeface="Helvetica" panose="020B0604020202020204" pitchFamily="34" charset="0"/>
              </a:rPr>
              <a:t>的开头标注为</a:t>
            </a:r>
            <a:r>
              <a:rPr lang="en-US" altLang="zh-CN" sz="1800" kern="100" dirty="0">
                <a:effectLst/>
                <a:latin typeface="华文中宋" panose="02010600040101010101" pitchFamily="2" charset="-122"/>
                <a:ea typeface="华文中宋" panose="02010600040101010101" pitchFamily="2" charset="-122"/>
                <a:cs typeface="Times New Roman" panose="02020603050405020304" pitchFamily="18" charset="0"/>
              </a:rPr>
              <a:t>B</a:t>
            </a:r>
            <a:r>
              <a:rPr lang="zh-CN" altLang="zh-CN" sz="1800" kern="100" dirty="0">
                <a:effectLst/>
                <a:latin typeface="华文中宋" panose="02010600040101010101" pitchFamily="2" charset="-122"/>
                <a:ea typeface="华文中宋" panose="02010600040101010101" pitchFamily="2" charset="-122"/>
                <a:cs typeface="Helvetica" panose="020B0604020202020204" pitchFamily="34" charset="0"/>
              </a:rPr>
              <a:t>，其他部分标注为</a:t>
            </a:r>
            <a:r>
              <a:rPr lang="en-US" altLang="zh-CN" sz="1800" kern="100" dirty="0">
                <a:effectLst/>
                <a:latin typeface="华文中宋" panose="02010600040101010101" pitchFamily="2" charset="-122"/>
                <a:ea typeface="华文中宋" panose="02010600040101010101" pitchFamily="2" charset="-122"/>
                <a:cs typeface="Times New Roman" panose="02020603050405020304" pitchFamily="18" charset="0"/>
              </a:rPr>
              <a:t>I</a:t>
            </a:r>
            <a:r>
              <a:rPr lang="zh-CN" altLang="zh-CN" sz="1800" kern="100" dirty="0">
                <a:effectLst/>
                <a:latin typeface="华文中宋" panose="02010600040101010101" pitchFamily="2" charset="-122"/>
                <a:ea typeface="华文中宋" panose="02010600040101010101" pitchFamily="2" charset="-122"/>
                <a:cs typeface="Helvetica" panose="020B0604020202020204" pitchFamily="34" charset="0"/>
              </a:rPr>
              <a:t>，非实体标注为</a:t>
            </a:r>
            <a:r>
              <a:rPr lang="en-US" altLang="zh-CN" sz="1800" kern="100" dirty="0">
                <a:effectLst/>
                <a:latin typeface="华文中宋" panose="02010600040101010101" pitchFamily="2" charset="-122"/>
                <a:ea typeface="华文中宋" panose="02010600040101010101" pitchFamily="2" charset="-122"/>
                <a:cs typeface="Times New Roman" panose="02020603050405020304" pitchFamily="18" charset="0"/>
              </a:rPr>
              <a:t>O</a:t>
            </a:r>
            <a:r>
              <a:rPr lang="zh-CN" altLang="zh-CN" sz="1800" kern="100" dirty="0">
                <a:effectLst/>
                <a:latin typeface="华文中宋" panose="02010600040101010101" pitchFamily="2" charset="-122"/>
                <a:ea typeface="华文中宋" panose="02010600040101010101" pitchFamily="2" charset="-122"/>
                <a:cs typeface="Helvetica" panose="020B0604020202020204" pitchFamily="34" charset="0"/>
              </a:rPr>
              <a:t>。</a:t>
            </a:r>
            <a:endParaRPr lang="zh-CN" altLang="zh-CN" sz="2400" kern="100" dirty="0">
              <a:effectLst/>
              <a:latin typeface="华文中宋" panose="02010600040101010101" pitchFamily="2" charset="-122"/>
              <a:ea typeface="华文中宋" panose="02010600040101010101" pitchFamily="2" charset="-122"/>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326796" y="1762126"/>
            <a:ext cx="11538407" cy="3124199"/>
          </a:xfr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430724" y="1380024"/>
            <a:ext cx="3619500" cy="4024313"/>
          </a:xfrm>
        </p:spPr>
        <p:txBody>
          <a:bodyPr>
            <a:normAutofit/>
          </a:bodyPr>
          <a:lstStyle/>
          <a:p>
            <a:pPr marL="0" indent="0">
              <a:buNone/>
            </a:pPr>
            <a:r>
              <a:rPr lang="en-US" altLang="zh-CN" sz="2400" b="1" dirty="0">
                <a:latin typeface="华文中宋" panose="02010600040101010101" pitchFamily="2" charset="-122"/>
                <a:ea typeface="华文中宋" panose="02010600040101010101" pitchFamily="2" charset="-122"/>
              </a:rPr>
              <a:t>Score</a:t>
            </a:r>
            <a:r>
              <a:rPr lang="zh-CN" altLang="en-US" sz="2400" b="1" dirty="0">
                <a:latin typeface="华文中宋" panose="02010600040101010101" pitchFamily="2" charset="-122"/>
                <a:ea typeface="华文中宋" panose="02010600040101010101" pitchFamily="2" charset="-122"/>
              </a:rPr>
              <a:t>的计算</a:t>
            </a:r>
            <a:endParaRPr lang="en-US" altLang="zh-CN" sz="2400" b="1" dirty="0">
              <a:latin typeface="华文中宋" panose="02010600040101010101" pitchFamily="2" charset="-122"/>
              <a:ea typeface="华文中宋" panose="02010600040101010101" pitchFamily="2" charset="-122"/>
            </a:endParaRPr>
          </a:p>
          <a:p>
            <a:pPr marL="0" indent="0">
              <a:buNone/>
            </a:pPr>
            <a:endParaRPr lang="en-US" altLang="zh-CN" b="1" dirty="0">
              <a:latin typeface="华文中宋" panose="02010600040101010101" pitchFamily="2" charset="-122"/>
              <a:ea typeface="华文中宋" panose="02010600040101010101" pitchFamily="2" charset="-122"/>
            </a:endParaRPr>
          </a:p>
          <a:p>
            <a:pPr marL="0" indent="0">
              <a:buNone/>
            </a:pPr>
            <a:endParaRPr lang="en-US" altLang="zh-CN" b="1" dirty="0">
              <a:latin typeface="华文中宋" panose="02010600040101010101" pitchFamily="2" charset="-122"/>
              <a:ea typeface="华文中宋" panose="02010600040101010101" pitchFamily="2" charset="-122"/>
            </a:endParaRPr>
          </a:p>
          <a:p>
            <a:pPr marL="0" indent="0">
              <a:buNone/>
            </a:pPr>
            <a:endParaRPr lang="en-US" altLang="zh-CN" dirty="0"/>
          </a:p>
          <a:p>
            <a:pPr marL="0" indent="0">
              <a:buNone/>
            </a:pPr>
            <a:endParaRPr lang="en-US" altLang="zh-CN" dirty="0"/>
          </a:p>
          <a:p>
            <a:pPr marL="0" indent="0">
              <a:buNone/>
            </a:pP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484" y="1877804"/>
            <a:ext cx="6107757" cy="1565674"/>
          </a:xfrm>
          <a:prstGeom prst="rect">
            <a:avLst/>
          </a:prstGeom>
        </p:spPr>
      </p:pic>
      <p:cxnSp>
        <p:nvCxnSpPr>
          <p:cNvPr id="10" name="直接连接符 9"/>
          <p:cNvCxnSpPr/>
          <p:nvPr/>
        </p:nvCxnSpPr>
        <p:spPr>
          <a:xfrm>
            <a:off x="1797368" y="3480527"/>
            <a:ext cx="1933575"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3952875" y="3480527"/>
            <a:ext cx="92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箭头: 下 14"/>
          <p:cNvSpPr/>
          <p:nvPr/>
        </p:nvSpPr>
        <p:spPr>
          <a:xfrm>
            <a:off x="2741295" y="3612355"/>
            <a:ext cx="45719" cy="3309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962150" y="3931080"/>
            <a:ext cx="6096000" cy="369332"/>
          </a:xfrm>
          <a:prstGeom prst="rect">
            <a:avLst/>
          </a:prstGeom>
          <a:noFill/>
        </p:spPr>
        <p:txBody>
          <a:bodyPr wrap="square">
            <a:spAutoFit/>
          </a:bodyPr>
          <a:lstStyle/>
          <a:p>
            <a:r>
              <a:rPr lang="en-US" altLang="zh-CN" b="1" i="0" dirty="0">
                <a:solidFill>
                  <a:srgbClr val="000000"/>
                </a:solidFill>
                <a:effectLst/>
                <a:latin typeface="Helvetica Neue"/>
              </a:rPr>
              <a:t>Normalizer</a:t>
            </a:r>
            <a:endParaRPr lang="zh-CN" altLang="en-US" dirty="0"/>
          </a:p>
        </p:txBody>
      </p:sp>
      <p:sp>
        <p:nvSpPr>
          <p:cNvPr id="18" name="箭头: 下 17"/>
          <p:cNvSpPr/>
          <p:nvPr/>
        </p:nvSpPr>
        <p:spPr>
          <a:xfrm>
            <a:off x="4438650" y="3596018"/>
            <a:ext cx="45719" cy="3309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4050031" y="3953148"/>
            <a:ext cx="6096000" cy="369332"/>
          </a:xfrm>
          <a:prstGeom prst="rect">
            <a:avLst/>
          </a:prstGeom>
          <a:noFill/>
        </p:spPr>
        <p:txBody>
          <a:bodyPr wrap="square">
            <a:spAutoFit/>
          </a:bodyPr>
          <a:lstStyle/>
          <a:p>
            <a:r>
              <a:rPr lang="en-US" altLang="zh-CN" b="1" dirty="0">
                <a:latin typeface="Helvetica Neue"/>
              </a:rPr>
              <a:t>Score</a:t>
            </a:r>
            <a:endParaRPr lang="zh-CN" altLang="en-US" b="1" dirty="0">
              <a:latin typeface="Helvetica Neue"/>
            </a:endParaRPr>
          </a:p>
        </p:txBody>
      </p:sp>
      <p:sp>
        <p:nvSpPr>
          <p:cNvPr id="21" name="矩形 20"/>
          <p:cNvSpPr/>
          <p:nvPr/>
        </p:nvSpPr>
        <p:spPr>
          <a:xfrm>
            <a:off x="940031" y="2216122"/>
            <a:ext cx="514350" cy="4381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940031" y="826988"/>
            <a:ext cx="4257675" cy="523220"/>
          </a:xfrm>
          <a:prstGeom prst="rect">
            <a:avLst/>
          </a:prstGeom>
          <a:noFill/>
        </p:spPr>
        <p:txBody>
          <a:bodyPr wrap="square" rtlCol="0">
            <a:spAutoFit/>
          </a:bodyPr>
          <a:lstStyle/>
          <a:p>
            <a:r>
              <a:rPr lang="zh-CN" altLang="en-US" sz="2800" dirty="0">
                <a:latin typeface="华文中宋" panose="02010600040101010101" pitchFamily="2" charset="-122"/>
                <a:ea typeface="华文中宋" panose="02010600040101010101" pitchFamily="2" charset="-122"/>
              </a:rPr>
              <a:t>损失函数的实现</a:t>
            </a:r>
            <a:endParaRPr lang="zh-CN" altLang="en-US" sz="2800" dirty="0">
              <a:latin typeface="华文中宋" panose="02010600040101010101" pitchFamily="2" charset="-122"/>
              <a:ea typeface="华文中宋" panose="02010600040101010101" pitchFamily="2" charset="-122"/>
            </a:endParaRPr>
          </a:p>
        </p:txBody>
      </p:sp>
      <p:pic>
        <p:nvPicPr>
          <p:cNvPr id="24" name="图片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904461"/>
            <a:ext cx="3867324" cy="756180"/>
          </a:xfrm>
          <a:prstGeom prst="rect">
            <a:avLst/>
          </a:prstGeom>
        </p:spPr>
      </p:pic>
      <p:sp>
        <p:nvSpPr>
          <p:cNvPr id="25" name="箭头: 下 24"/>
          <p:cNvSpPr/>
          <p:nvPr/>
        </p:nvSpPr>
        <p:spPr>
          <a:xfrm>
            <a:off x="6590004" y="3545139"/>
            <a:ext cx="173354" cy="40800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文本框 25"/>
          <p:cNvSpPr txBox="1"/>
          <p:nvPr/>
        </p:nvSpPr>
        <p:spPr>
          <a:xfrm>
            <a:off x="5430724" y="4015411"/>
            <a:ext cx="3181350" cy="738664"/>
          </a:xfrm>
          <a:prstGeom prst="rect">
            <a:avLst/>
          </a:prstGeom>
          <a:noFill/>
        </p:spPr>
        <p:txBody>
          <a:bodyPr wrap="square" rtlCol="0">
            <a:spAutoFit/>
          </a:bodyPr>
          <a:lstStyle/>
          <a:p>
            <a:r>
              <a:rPr lang="en-US" altLang="zh-CN" sz="2400" b="1" i="0" dirty="0">
                <a:solidFill>
                  <a:srgbClr val="000000"/>
                </a:solidFill>
                <a:effectLst/>
                <a:latin typeface="华文中宋" panose="02010600040101010101" pitchFamily="2" charset="-122"/>
                <a:ea typeface="华文中宋" panose="02010600040101010101" pitchFamily="2" charset="-122"/>
              </a:rPr>
              <a:t>Normalizer</a:t>
            </a:r>
            <a:r>
              <a:rPr lang="zh-CN" altLang="en-US" sz="2400" b="1" i="0" dirty="0">
                <a:solidFill>
                  <a:srgbClr val="000000"/>
                </a:solidFill>
                <a:effectLst/>
                <a:latin typeface="华文中宋" panose="02010600040101010101" pitchFamily="2" charset="-122"/>
                <a:ea typeface="华文中宋" panose="02010600040101010101" pitchFamily="2" charset="-122"/>
              </a:rPr>
              <a:t>计算</a:t>
            </a:r>
            <a:endParaRPr lang="zh-CN" altLang="en-US" sz="2400" b="1" i="0" dirty="0">
              <a:solidFill>
                <a:srgbClr val="000000"/>
              </a:solidFill>
              <a:effectLst/>
              <a:latin typeface="华文中宋" panose="02010600040101010101" pitchFamily="2" charset="-122"/>
              <a:ea typeface="华文中宋" panose="02010600040101010101" pitchFamily="2" charset="-122"/>
            </a:endParaRPr>
          </a:p>
          <a:p>
            <a:endParaRPr lang="zh-CN" altLang="en-US" dirty="0"/>
          </a:p>
        </p:txBody>
      </p:sp>
      <p:pic>
        <p:nvPicPr>
          <p:cNvPr id="28" name="图片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4271" y="5160647"/>
            <a:ext cx="4464456" cy="549644"/>
          </a:xfrm>
          <a:prstGeom prst="rect">
            <a:avLst/>
          </a:prstGeom>
        </p:spPr>
      </p:pic>
      <p:pic>
        <p:nvPicPr>
          <p:cNvPr id="30" name="图片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4271" y="4623999"/>
            <a:ext cx="4464455" cy="540980"/>
          </a:xfrm>
          <a:prstGeom prst="rect">
            <a:avLst/>
          </a:prstGeom>
        </p:spPr>
      </p:pic>
      <p:pic>
        <p:nvPicPr>
          <p:cNvPr id="35" name="图片 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5024" y="2618480"/>
            <a:ext cx="6222950" cy="886049"/>
          </a:xfrm>
          <a:prstGeom prst="rect">
            <a:avLst/>
          </a:prstGeom>
        </p:spPr>
      </p:pic>
      <p:pic>
        <p:nvPicPr>
          <p:cNvPr id="37" name="图片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5025" y="5809329"/>
            <a:ext cx="5980226" cy="809584"/>
          </a:xfrm>
          <a:prstGeom prst="rect">
            <a:avLst/>
          </a:prstGeom>
        </p:spPr>
      </p:pic>
      <p:sp>
        <p:nvSpPr>
          <p:cNvPr id="39" name="文本框 38"/>
          <p:cNvSpPr txBox="1"/>
          <p:nvPr/>
        </p:nvSpPr>
        <p:spPr>
          <a:xfrm>
            <a:off x="689306" y="4816408"/>
            <a:ext cx="4464456" cy="1754326"/>
          </a:xfrm>
          <a:prstGeom prst="rect">
            <a:avLst/>
          </a:prstGeom>
          <a:noFill/>
        </p:spPr>
        <p:txBody>
          <a:bodyPr wrap="square">
            <a:spAutoFit/>
          </a:bodyPr>
          <a:lstStyle/>
          <a:p>
            <a:r>
              <a:rPr lang="zh-CN" altLang="en-US" dirty="0">
                <a:latin typeface="华文中宋" panose="02010600040101010101" pitchFamily="2" charset="-122"/>
                <a:ea typeface="华文中宋" panose="02010600040101010101" pitchFamily="2" charset="-122"/>
              </a:rPr>
              <a:t>什么是动态规划?</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动态规划通过把原问题分解为相对简单的子问题的方式求解复杂问题的方法。</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动态规划常常适用于有重叠子问题和最优子结构性质的问题，动态规划方法所耗时间往往远少于朴素解法。</a:t>
            </a:r>
            <a:endParaRPr lang="zh-CN" altLang="en-US" dirty="0">
              <a:latin typeface="华文中宋" panose="02010600040101010101" pitchFamily="2" charset="-122"/>
              <a:ea typeface="华文中宋" panose="02010600040101010101"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90625" y="913716"/>
            <a:ext cx="6610350" cy="523220"/>
          </a:xfrm>
          <a:prstGeom prst="rect">
            <a:avLst/>
          </a:prstGeom>
          <a:noFill/>
        </p:spPr>
        <p:txBody>
          <a:bodyPr wrap="square" rtlCol="0">
            <a:spAutoFit/>
          </a:bodyPr>
          <a:lstStyle/>
          <a:p>
            <a:r>
              <a:rPr lang="zh-CN" altLang="en-US" sz="2800" dirty="0">
                <a:latin typeface="华文中宋" panose="02010600040101010101" pitchFamily="2" charset="-122"/>
                <a:ea typeface="华文中宋" panose="02010600040101010101" pitchFamily="2" charset="-122"/>
              </a:rPr>
              <a:t>解码部分的实现</a:t>
            </a:r>
            <a:endParaRPr lang="zh-CN" altLang="en-US" sz="2800" dirty="0">
              <a:latin typeface="华文中宋" panose="02010600040101010101" pitchFamily="2" charset="-122"/>
              <a:ea typeface="华文中宋" panose="02010600040101010101" pitchFamily="2"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2000" y="1698572"/>
            <a:ext cx="11299758" cy="2378128"/>
          </a:xfrm>
          <a:prstGeom prst="rect">
            <a:avLst/>
          </a:prstGeom>
        </p:spPr>
      </p:pic>
      <p:sp>
        <p:nvSpPr>
          <p:cNvPr id="8" name="文本框 7"/>
          <p:cNvSpPr txBox="1"/>
          <p:nvPr/>
        </p:nvSpPr>
        <p:spPr>
          <a:xfrm>
            <a:off x="666590" y="4338336"/>
            <a:ext cx="11490577" cy="369332"/>
          </a:xfrm>
          <a:prstGeom prst="rect">
            <a:avLst/>
          </a:prstGeom>
          <a:noFill/>
        </p:spPr>
        <p:txBody>
          <a:bodyPr wrap="square">
            <a:spAutoFit/>
          </a:bodyPr>
          <a:lstStyle/>
          <a:p>
            <a:r>
              <a:rPr lang="zh-CN" altLang="en-US" dirty="0">
                <a:latin typeface="华文中宋" panose="02010600040101010101" pitchFamily="2" charset="-122"/>
                <a:ea typeface="华文中宋" panose="02010600040101010101" pitchFamily="2" charset="-122"/>
              </a:rPr>
              <a:t>由于静态图语法限制，我们将Viterbi算法求解最佳预测序列的部分作为后处理函数，不纳入后续CRF层的实现。</a:t>
            </a:r>
            <a:endParaRPr lang="zh-CN" altLang="en-US" dirty="0">
              <a:latin typeface="华文中宋" panose="02010600040101010101" pitchFamily="2" charset="-122"/>
              <a:ea typeface="华文中宋" panose="02010600040101010101" pitchFamily="2" charset="-122"/>
            </a:endParaRP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1328" y="4902183"/>
            <a:ext cx="4756394" cy="654084"/>
          </a:xfrm>
          <a:prstGeom prst="rect">
            <a:avLst/>
          </a:pr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1328" y="5857875"/>
            <a:ext cx="4835647" cy="49409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33524" y="522287"/>
            <a:ext cx="10515600" cy="1325563"/>
          </a:xfrm>
        </p:spPr>
        <p:txBody>
          <a:bodyPr>
            <a:normAutofit/>
          </a:bodyPr>
          <a:lstStyle/>
          <a:p>
            <a:r>
              <a:rPr lang="en-US" altLang="zh-CN" sz="2800" dirty="0">
                <a:latin typeface="华文中宋" panose="02010600040101010101" pitchFamily="2" charset="-122"/>
                <a:ea typeface="华文中宋" panose="02010600040101010101" pitchFamily="2" charset="-122"/>
              </a:rPr>
              <a:t>CRF</a:t>
            </a:r>
            <a:r>
              <a:rPr lang="zh-CN" altLang="en-US" sz="2800" dirty="0">
                <a:latin typeface="华文中宋" panose="02010600040101010101" pitchFamily="2" charset="-122"/>
                <a:ea typeface="华文中宋" panose="02010600040101010101" pitchFamily="2" charset="-122"/>
              </a:rPr>
              <a:t>层的最终实现</a:t>
            </a:r>
            <a:endParaRPr lang="zh-CN" altLang="en-US" sz="2800" dirty="0">
              <a:latin typeface="华文中宋" panose="02010600040101010101" pitchFamily="2" charset="-122"/>
              <a:ea typeface="华文中宋" panose="02010600040101010101" pitchFamily="2" charset="-122"/>
            </a:endParaRPr>
          </a:p>
        </p:txBody>
      </p:sp>
      <p:sp>
        <p:nvSpPr>
          <p:cNvPr id="10" name="文本框 9"/>
          <p:cNvSpPr txBox="1"/>
          <p:nvPr/>
        </p:nvSpPr>
        <p:spPr>
          <a:xfrm>
            <a:off x="1533524" y="1847850"/>
            <a:ext cx="9610725" cy="1615827"/>
          </a:xfrm>
          <a:prstGeom prst="rect">
            <a:avLst/>
          </a:prstGeom>
          <a:noFill/>
        </p:spPr>
        <p:txBody>
          <a:bodyPr wrap="square" rtlCol="0">
            <a:spAutoFit/>
          </a:bodyPr>
          <a:lstStyle/>
          <a:p>
            <a:pPr>
              <a:lnSpc>
                <a:spcPct val="150000"/>
              </a:lnSpc>
            </a:pPr>
            <a:r>
              <a:rPr lang="zh-CN" altLang="en-US" sz="1800" dirty="0">
                <a:latin typeface="华文中宋" panose="02010600040101010101" pitchFamily="2" charset="-122"/>
                <a:ea typeface="华文中宋" panose="02010600040101010101" pitchFamily="2" charset="-122"/>
              </a:rPr>
              <a:t>完成上述前向训练和解码部分的代码后，将其组装完整的</a:t>
            </a:r>
            <a:r>
              <a:rPr lang="en-US" altLang="zh-CN" sz="1800" dirty="0">
                <a:latin typeface="华文中宋" panose="02010600040101010101" pitchFamily="2" charset="-122"/>
                <a:ea typeface="华文中宋" panose="02010600040101010101" pitchFamily="2" charset="-122"/>
              </a:rPr>
              <a:t>CRF</a:t>
            </a:r>
            <a:r>
              <a:rPr lang="zh-CN" altLang="en-US" sz="1800" dirty="0">
                <a:latin typeface="华文中宋" panose="02010600040101010101" pitchFamily="2" charset="-122"/>
                <a:ea typeface="华文中宋" panose="02010600040101010101" pitchFamily="2" charset="-122"/>
              </a:rPr>
              <a:t>层。考虑到输入序列可能存在</a:t>
            </a:r>
            <a:r>
              <a:rPr lang="en-US" altLang="zh-CN" sz="1800" dirty="0">
                <a:latin typeface="华文中宋" panose="02010600040101010101" pitchFamily="2" charset="-122"/>
                <a:ea typeface="华文中宋" panose="02010600040101010101" pitchFamily="2" charset="-122"/>
              </a:rPr>
              <a:t>Padding</a:t>
            </a:r>
            <a:r>
              <a:rPr lang="zh-CN" altLang="en-US" sz="1800" dirty="0">
                <a:latin typeface="华文中宋" panose="02010600040101010101" pitchFamily="2" charset="-122"/>
                <a:ea typeface="华文中宋" panose="02010600040101010101" pitchFamily="2" charset="-122"/>
              </a:rPr>
              <a:t>的情况，</a:t>
            </a:r>
            <a:r>
              <a:rPr lang="en-US" altLang="zh-CN" sz="1800" dirty="0">
                <a:latin typeface="华文中宋" panose="02010600040101010101" pitchFamily="2" charset="-122"/>
                <a:ea typeface="华文中宋" panose="02010600040101010101" pitchFamily="2" charset="-122"/>
              </a:rPr>
              <a:t>CRF</a:t>
            </a:r>
            <a:r>
              <a:rPr lang="zh-CN" altLang="en-US" sz="1800" dirty="0">
                <a:latin typeface="华文中宋" panose="02010600040101010101" pitchFamily="2" charset="-122"/>
                <a:ea typeface="华文中宋" panose="02010600040101010101" pitchFamily="2" charset="-122"/>
              </a:rPr>
              <a:t>的输入需要考虑输入序列的真实长度，因此除发射矩阵和标签外，加入</a:t>
            </a:r>
            <a:r>
              <a:rPr lang="en-US" altLang="zh-CN" sz="1800" dirty="0" err="1">
                <a:solidFill>
                  <a:srgbClr val="FF0000"/>
                </a:solidFill>
                <a:latin typeface="华文中宋" panose="02010600040101010101" pitchFamily="2" charset="-122"/>
                <a:ea typeface="华文中宋" panose="02010600040101010101" pitchFamily="2" charset="-122"/>
              </a:rPr>
              <a:t>seq_length</a:t>
            </a:r>
            <a:r>
              <a:rPr lang="zh-CN" altLang="en-US" sz="1800" dirty="0">
                <a:solidFill>
                  <a:srgbClr val="FF0000"/>
                </a:solidFill>
                <a:latin typeface="华文中宋" panose="02010600040101010101" pitchFamily="2" charset="-122"/>
                <a:ea typeface="华文中宋" panose="02010600040101010101" pitchFamily="2" charset="-122"/>
              </a:rPr>
              <a:t>参数</a:t>
            </a:r>
            <a:r>
              <a:rPr lang="zh-CN" altLang="en-US" sz="1800" dirty="0">
                <a:latin typeface="华文中宋" panose="02010600040101010101" pitchFamily="2" charset="-122"/>
                <a:ea typeface="华文中宋" panose="02010600040101010101" pitchFamily="2" charset="-122"/>
              </a:rPr>
              <a:t>传入序列</a:t>
            </a:r>
            <a:r>
              <a:rPr lang="en-US" altLang="zh-CN" sz="1800" dirty="0">
                <a:latin typeface="华文中宋" panose="02010600040101010101" pitchFamily="2" charset="-122"/>
                <a:ea typeface="华文中宋" panose="02010600040101010101" pitchFamily="2" charset="-122"/>
              </a:rPr>
              <a:t>Padding</a:t>
            </a:r>
            <a:r>
              <a:rPr lang="zh-CN" altLang="en-US" sz="1800" dirty="0">
                <a:latin typeface="华文中宋" panose="02010600040101010101" pitchFamily="2" charset="-122"/>
                <a:ea typeface="华文中宋" panose="02010600040101010101" pitchFamily="2" charset="-122"/>
              </a:rPr>
              <a:t>前的长度，并实现生成</a:t>
            </a:r>
            <a:r>
              <a:rPr lang="en-US" altLang="zh-CN" sz="1800" dirty="0">
                <a:latin typeface="华文中宋" panose="02010600040101010101" pitchFamily="2" charset="-122"/>
                <a:ea typeface="华文中宋" panose="02010600040101010101" pitchFamily="2" charset="-122"/>
              </a:rPr>
              <a:t>mask</a:t>
            </a:r>
            <a:r>
              <a:rPr lang="zh-CN" altLang="en-US" sz="1800" dirty="0">
                <a:latin typeface="华文中宋" panose="02010600040101010101" pitchFamily="2" charset="-122"/>
                <a:ea typeface="华文中宋" panose="02010600040101010101" pitchFamily="2" charset="-122"/>
              </a:rPr>
              <a:t>矩阵的</a:t>
            </a:r>
            <a:r>
              <a:rPr lang="en-US" altLang="zh-CN" sz="1800" dirty="0" err="1">
                <a:solidFill>
                  <a:srgbClr val="FF0000"/>
                </a:solidFill>
                <a:latin typeface="华文中宋" panose="02010600040101010101" pitchFamily="2" charset="-122"/>
                <a:ea typeface="华文中宋" panose="02010600040101010101" pitchFamily="2" charset="-122"/>
              </a:rPr>
              <a:t>sequence_mask</a:t>
            </a:r>
            <a:r>
              <a:rPr lang="zh-CN" altLang="en-US" sz="1800" dirty="0">
                <a:solidFill>
                  <a:srgbClr val="FF0000"/>
                </a:solidFill>
                <a:latin typeface="华文中宋" panose="02010600040101010101" pitchFamily="2" charset="-122"/>
                <a:ea typeface="华文中宋" panose="02010600040101010101" pitchFamily="2" charset="-122"/>
              </a:rPr>
              <a:t>方法。</a:t>
            </a:r>
            <a:endParaRPr lang="zh-CN" altLang="en-US" sz="1800" dirty="0">
              <a:solidFill>
                <a:srgbClr val="FF0000"/>
              </a:solidFill>
              <a:latin typeface="华文中宋" panose="02010600040101010101" pitchFamily="2" charset="-122"/>
              <a:ea typeface="华文中宋" panose="02010600040101010101" pitchFamily="2" charset="-122"/>
            </a:endParaRPr>
          </a:p>
          <a:p>
            <a:endParaRPr lang="zh-CN" altLang="en-US" dirty="0"/>
          </a:p>
        </p:txBody>
      </p:sp>
      <p:sp>
        <p:nvSpPr>
          <p:cNvPr id="12" name="文本框 11"/>
          <p:cNvSpPr txBox="1"/>
          <p:nvPr/>
        </p:nvSpPr>
        <p:spPr>
          <a:xfrm>
            <a:off x="1743074" y="3752850"/>
            <a:ext cx="7591425" cy="369332"/>
          </a:xfrm>
          <a:prstGeom prst="rect">
            <a:avLst/>
          </a:prstGeom>
          <a:noFill/>
        </p:spPr>
        <p:txBody>
          <a:bodyPr wrap="square" rtlCol="0">
            <a:spAutoFit/>
          </a:bodyPr>
          <a:lstStyle/>
          <a:p>
            <a:r>
              <a:rPr lang="zh-CN" altLang="en-US" dirty="0">
                <a:latin typeface="华文中宋" panose="02010600040101010101" pitchFamily="2" charset="-122"/>
                <a:ea typeface="华文中宋" panose="02010600040101010101" pitchFamily="2" charset="-122"/>
              </a:rPr>
              <a:t>综合上述代码，使用</a:t>
            </a:r>
            <a:r>
              <a:rPr lang="en-US" altLang="zh-CN" dirty="0" err="1">
                <a:latin typeface="华文中宋" panose="02010600040101010101" pitchFamily="2" charset="-122"/>
                <a:ea typeface="华文中宋" panose="02010600040101010101" pitchFamily="2" charset="-122"/>
              </a:rPr>
              <a:t>nn.Cell</a:t>
            </a:r>
            <a:r>
              <a:rPr lang="zh-CN" altLang="en-US" dirty="0">
                <a:latin typeface="华文中宋" panose="02010600040101010101" pitchFamily="2" charset="-122"/>
                <a:ea typeface="华文中宋" panose="02010600040101010101" pitchFamily="2" charset="-122"/>
              </a:rPr>
              <a:t>进行封装，最后实现完整的</a:t>
            </a:r>
            <a:r>
              <a:rPr lang="en-US" altLang="zh-CN" dirty="0">
                <a:latin typeface="华文中宋" panose="02010600040101010101" pitchFamily="2" charset="-122"/>
                <a:ea typeface="华文中宋" panose="02010600040101010101" pitchFamily="2" charset="-122"/>
              </a:rPr>
              <a:t>CRF</a:t>
            </a:r>
            <a:r>
              <a:rPr lang="zh-CN" altLang="en-US" dirty="0">
                <a:latin typeface="华文中宋" panose="02010600040101010101" pitchFamily="2" charset="-122"/>
                <a:ea typeface="华文中宋" panose="02010600040101010101" pitchFamily="2" charset="-122"/>
              </a:rPr>
              <a:t>层如下：</a:t>
            </a:r>
            <a:endParaRPr lang="zh-CN" altLang="en-US" dirty="0">
              <a:latin typeface="华文中宋" panose="02010600040101010101" pitchFamily="2" charset="-122"/>
              <a:ea typeface="华文中宋" panose="02010600040101010101" pitchFamily="2" charset="-122"/>
            </a:endParaRPr>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77850" y="4439930"/>
            <a:ext cx="6788499" cy="12573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err="1">
                <a:latin typeface="华文中宋" panose="02010600040101010101" pitchFamily="2" charset="-122"/>
                <a:ea typeface="华文中宋" panose="02010600040101010101" pitchFamily="2" charset="-122"/>
              </a:rPr>
              <a:t>BiLSTM+CRF</a:t>
            </a:r>
            <a:r>
              <a:rPr lang="zh-CN" altLang="en-US" sz="3600" dirty="0">
                <a:latin typeface="华文中宋" panose="02010600040101010101" pitchFamily="2" charset="-122"/>
                <a:ea typeface="华文中宋" panose="02010600040101010101" pitchFamily="2" charset="-122"/>
              </a:rPr>
              <a:t>模型</a:t>
            </a:r>
            <a:endParaRPr lang="zh-CN" altLang="en-US" sz="3600" dirty="0">
              <a:latin typeface="华文中宋" panose="02010600040101010101" pitchFamily="2" charset="-122"/>
              <a:ea typeface="华文中宋" panose="02010600040101010101" pitchFamily="2" charset="-122"/>
            </a:endParaRPr>
          </a:p>
        </p:txBody>
      </p:sp>
      <p:sp>
        <p:nvSpPr>
          <p:cNvPr id="5" name="文本框 4"/>
          <p:cNvSpPr txBox="1"/>
          <p:nvPr/>
        </p:nvSpPr>
        <p:spPr>
          <a:xfrm>
            <a:off x="838199" y="1766411"/>
            <a:ext cx="9877425" cy="2346155"/>
          </a:xfrm>
          <a:prstGeom prst="rect">
            <a:avLst/>
          </a:prstGeom>
          <a:noFill/>
        </p:spPr>
        <p:txBody>
          <a:bodyPr wrap="square">
            <a:spAutoFit/>
          </a:bodyPr>
          <a:lstStyle/>
          <a:p>
            <a:pPr>
              <a:lnSpc>
                <a:spcPct val="150000"/>
              </a:lnSpc>
            </a:pPr>
            <a:r>
              <a:rPr lang="zh-CN" altLang="en-US" sz="2000" dirty="0">
                <a:latin typeface="华文中宋" panose="02010600040101010101" pitchFamily="2" charset="-122"/>
                <a:ea typeface="华文中宋" panose="02010600040101010101" pitchFamily="2" charset="-122"/>
              </a:rPr>
              <a:t>在实现CRF后，我们设计一个</a:t>
            </a:r>
            <a:r>
              <a:rPr lang="zh-CN" altLang="en-US" sz="2000" dirty="0">
                <a:solidFill>
                  <a:srgbClr val="FF0000"/>
                </a:solidFill>
                <a:latin typeface="华文中宋" panose="02010600040101010101" pitchFamily="2" charset="-122"/>
                <a:ea typeface="华文中宋" panose="02010600040101010101" pitchFamily="2" charset="-122"/>
              </a:rPr>
              <a:t>双向LSTM+CRF的模型</a:t>
            </a:r>
            <a:r>
              <a:rPr lang="zh-CN" altLang="en-US" sz="2000" dirty="0">
                <a:latin typeface="华文中宋" panose="02010600040101010101" pitchFamily="2" charset="-122"/>
                <a:ea typeface="华文中宋" panose="02010600040101010101" pitchFamily="2" charset="-122"/>
              </a:rPr>
              <a:t>来进行命名实体识别任务的训练。</a:t>
            </a:r>
            <a:endParaRPr lang="en-US" altLang="zh-CN" sz="2000" dirty="0">
              <a:latin typeface="华文中宋" panose="02010600040101010101" pitchFamily="2" charset="-122"/>
              <a:ea typeface="华文中宋" panose="02010600040101010101" pitchFamily="2" charset="-122"/>
            </a:endParaRPr>
          </a:p>
          <a:p>
            <a:pPr>
              <a:lnSpc>
                <a:spcPct val="150000"/>
              </a:lnSpc>
            </a:pPr>
            <a:r>
              <a:rPr lang="zh-CN" altLang="en-US" sz="2000" dirty="0">
                <a:latin typeface="华文中宋" panose="02010600040101010101" pitchFamily="2" charset="-122"/>
                <a:ea typeface="华文中宋" panose="02010600040101010101" pitchFamily="2" charset="-122"/>
              </a:rPr>
              <a:t>模型结构如下：</a:t>
            </a:r>
            <a:endParaRPr lang="en-US" altLang="zh-CN" sz="2000" dirty="0">
              <a:latin typeface="华文中宋" panose="02010600040101010101" pitchFamily="2" charset="-122"/>
              <a:ea typeface="华文中宋" panose="02010600040101010101" pitchFamily="2" charset="-122"/>
            </a:endParaRPr>
          </a:p>
          <a:p>
            <a:pPr>
              <a:lnSpc>
                <a:spcPct val="150000"/>
              </a:lnSpc>
            </a:pPr>
            <a:r>
              <a:rPr lang="zh-CN" altLang="en-US" sz="2000" b="1" dirty="0">
                <a:latin typeface="华文中宋" panose="02010600040101010101" pitchFamily="2" charset="-122"/>
                <a:ea typeface="华文中宋" panose="02010600040101010101" pitchFamily="2" charset="-122"/>
              </a:rPr>
              <a:t>nn.Embedding -&gt; nn.LSTM -&gt; nn.Dense -&gt; CRF</a:t>
            </a:r>
            <a:endParaRPr lang="en-US" altLang="zh-CN" sz="2000" b="1" dirty="0">
              <a:latin typeface="华文中宋" panose="02010600040101010101" pitchFamily="2" charset="-122"/>
              <a:ea typeface="华文中宋" panose="02010600040101010101" pitchFamily="2" charset="-122"/>
            </a:endParaRPr>
          </a:p>
          <a:p>
            <a:pPr>
              <a:lnSpc>
                <a:spcPct val="150000"/>
              </a:lnSpc>
            </a:pPr>
            <a:r>
              <a:rPr lang="zh-CN" altLang="en-US" sz="2000" dirty="0">
                <a:latin typeface="华文中宋" panose="02010600040101010101" pitchFamily="2" charset="-122"/>
                <a:ea typeface="华文中宋" panose="02010600040101010101" pitchFamily="2" charset="-122"/>
              </a:rPr>
              <a:t>其中LSTM提取序列特征，经过Dense层变换</a:t>
            </a:r>
            <a:r>
              <a:rPr lang="zh-CN" altLang="en-US" sz="2000" dirty="0">
                <a:solidFill>
                  <a:srgbClr val="FF0000"/>
                </a:solidFill>
                <a:latin typeface="华文中宋" panose="02010600040101010101" pitchFamily="2" charset="-122"/>
                <a:ea typeface="华文中宋" panose="02010600040101010101" pitchFamily="2" charset="-122"/>
              </a:rPr>
              <a:t>获得发射概率矩阵，最后送入CRF层</a:t>
            </a:r>
            <a:r>
              <a:rPr lang="zh-CN" altLang="en-US" sz="2000" dirty="0">
                <a:latin typeface="华文中宋" panose="02010600040101010101" pitchFamily="2" charset="-122"/>
                <a:ea typeface="华文中宋" panose="02010600040101010101" pitchFamily="2" charset="-122"/>
              </a:rPr>
              <a:t>。具体实现如下：</a:t>
            </a:r>
            <a:endParaRPr lang="zh-CN" altLang="en-US" sz="2000" dirty="0">
              <a:latin typeface="华文中宋" panose="02010600040101010101" pitchFamily="2" charset="-122"/>
              <a:ea typeface="华文中宋" panose="02010600040101010101" pitchFamily="2" charset="-122"/>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92189" y="3771900"/>
            <a:ext cx="7606665" cy="272097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latin typeface="华文中宋" panose="02010600040101010101" pitchFamily="2" charset="-122"/>
                <a:ea typeface="华文中宋" panose="02010600040101010101" pitchFamily="2" charset="-122"/>
              </a:rPr>
              <a:t>流程设计</a:t>
            </a:r>
            <a:endParaRPr lang="zh-CN" altLang="en-US" sz="3600" dirty="0">
              <a:latin typeface="华文中宋" panose="02010600040101010101" pitchFamily="2" charset="-122"/>
              <a:ea typeface="华文中宋" panose="02010600040101010101" pitchFamily="2" charset="-122"/>
            </a:endParaRPr>
          </a:p>
        </p:txBody>
      </p:sp>
      <p:sp>
        <p:nvSpPr>
          <p:cNvPr id="5" name="文本框 4"/>
          <p:cNvSpPr txBox="1"/>
          <p:nvPr/>
        </p:nvSpPr>
        <p:spPr>
          <a:xfrm>
            <a:off x="1228725" y="2277587"/>
            <a:ext cx="6096000" cy="369332"/>
          </a:xfrm>
          <a:prstGeom prst="rect">
            <a:avLst/>
          </a:prstGeom>
          <a:noFill/>
        </p:spPr>
        <p:txBody>
          <a:bodyPr wrap="square">
            <a:spAutoFit/>
          </a:bodyPr>
          <a:lstStyle/>
          <a:p>
            <a:pPr marL="285750" indent="-285750">
              <a:buFont typeface="Wingdings" panose="05000000000000000000" pitchFamily="2" charset="2"/>
              <a:buChar char="u"/>
            </a:pPr>
            <a:r>
              <a:rPr lang="zh-CN" altLang="en-US" dirty="0">
                <a:latin typeface="华文中宋" panose="02010600040101010101" pitchFamily="2" charset="-122"/>
                <a:ea typeface="华文中宋" panose="02010600040101010101" pitchFamily="2" charset="-122"/>
              </a:rPr>
              <a:t>生成句子序列和对应的标签，并构造词表和标签表</a:t>
            </a:r>
            <a:endParaRPr lang="zh-CN" altLang="en-US" dirty="0">
              <a:latin typeface="华文中宋" panose="02010600040101010101" pitchFamily="2" charset="-122"/>
              <a:ea typeface="华文中宋" panose="02010600040101010101" pitchFamily="2" charset="-122"/>
            </a:endParaRPr>
          </a:p>
        </p:txBody>
      </p:sp>
      <p:sp>
        <p:nvSpPr>
          <p:cNvPr id="7" name="文本框 6"/>
          <p:cNvSpPr txBox="1"/>
          <p:nvPr/>
        </p:nvSpPr>
        <p:spPr>
          <a:xfrm>
            <a:off x="1228725" y="3544321"/>
            <a:ext cx="6096000" cy="646331"/>
          </a:xfrm>
          <a:prstGeom prst="rect">
            <a:avLst/>
          </a:prstGeom>
          <a:noFill/>
        </p:spPr>
        <p:txBody>
          <a:bodyPr wrap="square">
            <a:spAutoFit/>
          </a:bodyPr>
          <a:lstStyle/>
          <a:p>
            <a:pPr marL="285750" indent="-285750">
              <a:buFont typeface="Wingdings" panose="05000000000000000000" pitchFamily="2" charset="2"/>
              <a:buChar char="u"/>
            </a:pPr>
            <a:r>
              <a:rPr lang="zh-CN" altLang="en-US" dirty="0">
                <a:latin typeface="华文中宋" panose="02010600040101010101" pitchFamily="2" charset="-122"/>
                <a:ea typeface="华文中宋" panose="02010600040101010101" pitchFamily="2" charset="-122"/>
              </a:rPr>
              <a:t>实例化模型，选择优化器并将模型和优化器送入Wrapper</a:t>
            </a:r>
            <a:endParaRPr lang="zh-CN" altLang="en-US" dirty="0">
              <a:latin typeface="华文中宋" panose="02010600040101010101" pitchFamily="2" charset="-122"/>
              <a:ea typeface="华文中宋" panose="02010600040101010101" pitchFamily="2" charset="-122"/>
            </a:endParaRPr>
          </a:p>
        </p:txBody>
      </p:sp>
      <p:sp>
        <p:nvSpPr>
          <p:cNvPr id="9" name="文本框 8"/>
          <p:cNvSpPr txBox="1"/>
          <p:nvPr/>
        </p:nvSpPr>
        <p:spPr>
          <a:xfrm>
            <a:off x="1162049" y="4704612"/>
            <a:ext cx="8134351" cy="646331"/>
          </a:xfrm>
          <a:prstGeom prst="rect">
            <a:avLst/>
          </a:prstGeom>
          <a:noFill/>
        </p:spPr>
        <p:txBody>
          <a:bodyPr wrap="square">
            <a:spAutoFit/>
          </a:bodyPr>
          <a:lstStyle/>
          <a:p>
            <a:pPr marL="285750" indent="-285750">
              <a:buFont typeface="Wingdings" panose="05000000000000000000" pitchFamily="2" charset="2"/>
              <a:buChar char="u"/>
            </a:pPr>
            <a:r>
              <a:rPr lang="zh-CN" altLang="en-US" dirty="0">
                <a:latin typeface="华文中宋" panose="02010600040101010101" pitchFamily="2" charset="-122"/>
                <a:ea typeface="华文中宋" panose="02010600040101010101" pitchFamily="2" charset="-122"/>
              </a:rPr>
              <a:t>将生成的数据打包成Batch，按照序列最大长度，对长度不足的序列进行填充，分别返回输入序列、输出标签和序列长度构成的Tensor</a:t>
            </a:r>
            <a:endParaRPr lang="zh-CN" altLang="en-US" dirty="0">
              <a:latin typeface="华文中宋" panose="02010600040101010101" pitchFamily="2" charset="-122"/>
              <a:ea typeface="华文中宋" panose="02010600040101010101" pitchFamily="2" charset="-122"/>
            </a:endParaRPr>
          </a:p>
        </p:txBody>
      </p:sp>
      <p:sp>
        <p:nvSpPr>
          <p:cNvPr id="11" name="文本框 10"/>
          <p:cNvSpPr txBox="1"/>
          <p:nvPr/>
        </p:nvSpPr>
        <p:spPr>
          <a:xfrm>
            <a:off x="1228725" y="6307427"/>
            <a:ext cx="6096000" cy="369332"/>
          </a:xfrm>
          <a:prstGeom prst="rect">
            <a:avLst/>
          </a:prstGeom>
          <a:noFill/>
        </p:spPr>
        <p:txBody>
          <a:bodyPr wrap="square">
            <a:spAutoFit/>
          </a:bodyPr>
          <a:lstStyle/>
          <a:p>
            <a:pPr marL="285750" indent="-285750">
              <a:buFont typeface="Wingdings" panose="05000000000000000000" pitchFamily="2" charset="2"/>
              <a:buChar char="u"/>
            </a:pPr>
            <a:r>
              <a:rPr lang="zh-CN" altLang="en-US" dirty="0">
                <a:latin typeface="华文中宋" panose="02010600040101010101" pitchFamily="2" charset="-122"/>
                <a:ea typeface="华文中宋" panose="02010600040101010101" pitchFamily="2" charset="-122"/>
              </a:rPr>
              <a:t>对模型进行预编译后，训练</a:t>
            </a:r>
            <a:endParaRPr lang="zh-CN" altLang="en-US" dirty="0">
              <a:latin typeface="华文中宋" panose="02010600040101010101" pitchFamily="2" charset="-122"/>
              <a:ea typeface="华文中宋" panose="02010600040101010101" pitchFamily="2" charset="-122"/>
            </a:endParaRPr>
          </a:p>
        </p:txBody>
      </p:sp>
      <p:sp>
        <p:nvSpPr>
          <p:cNvPr id="12" name="文本框 11"/>
          <p:cNvSpPr txBox="1"/>
          <p:nvPr/>
        </p:nvSpPr>
        <p:spPr>
          <a:xfrm>
            <a:off x="942975" y="1619242"/>
            <a:ext cx="2324100" cy="52322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800" dirty="0">
                <a:latin typeface="华文中宋" panose="02010600040101010101" pitchFamily="2" charset="-122"/>
                <a:ea typeface="华文中宋" panose="02010600040101010101" pitchFamily="2" charset="-122"/>
              </a:rPr>
              <a:t> 训练</a:t>
            </a:r>
            <a:endParaRPr lang="zh-CN" altLang="en-US" sz="2800" dirty="0">
              <a:latin typeface="华文中宋" panose="02010600040101010101" pitchFamily="2" charset="-122"/>
              <a:ea typeface="华文中宋" panose="02010600040101010101" pitchFamily="2" charset="-122"/>
            </a:endParaRPr>
          </a:p>
        </p:txBody>
      </p:sp>
      <p:sp>
        <p:nvSpPr>
          <p:cNvPr id="14" name="文本框 13"/>
          <p:cNvSpPr txBox="1"/>
          <p:nvPr/>
        </p:nvSpPr>
        <p:spPr>
          <a:xfrm>
            <a:off x="1333500" y="2692594"/>
            <a:ext cx="6096000" cy="646331"/>
          </a:xfrm>
          <a:prstGeom prst="rect">
            <a:avLst/>
          </a:prstGeom>
          <a:noFill/>
        </p:spPr>
        <p:txBody>
          <a:bodyPr wrap="square">
            <a:spAutoFit/>
          </a:bodyPr>
          <a:lstStyle/>
          <a:p>
            <a:pPr marL="285750" indent="-285750">
              <a:buFont typeface="Wingdings" panose="05000000000000000000" pitchFamily="2" charset="2"/>
              <a:buChar char="ü"/>
            </a:pPr>
            <a:r>
              <a:rPr lang="zh-CN" altLang="en-US" dirty="0">
                <a:latin typeface="华文中宋" panose="02010600040101010101" pitchFamily="2" charset="-122"/>
                <a:ea typeface="华文中宋" panose="02010600040101010101" pitchFamily="2" charset="-122"/>
              </a:rPr>
              <a:t>word_to_idx</a:t>
            </a:r>
            <a:endParaRPr lang="en-US" altLang="zh-CN" dirty="0">
              <a:latin typeface="华文中宋" panose="02010600040101010101" pitchFamily="2" charset="-122"/>
              <a:ea typeface="华文中宋" panose="02010600040101010101" pitchFamily="2" charset="-122"/>
            </a:endParaRPr>
          </a:p>
          <a:p>
            <a:pPr marL="285750" indent="-285750">
              <a:buFont typeface="Wingdings" panose="05000000000000000000" pitchFamily="2" charset="2"/>
              <a:buChar char="ü"/>
            </a:pPr>
            <a:r>
              <a:rPr lang="en-US" altLang="zh-CN" dirty="0" err="1">
                <a:latin typeface="华文中宋" panose="02010600040101010101" pitchFamily="2" charset="-122"/>
                <a:ea typeface="华文中宋" panose="02010600040101010101" pitchFamily="2" charset="-122"/>
              </a:rPr>
              <a:t>tag_to_idx</a:t>
            </a:r>
            <a:endParaRPr lang="zh-CN" altLang="en-US" dirty="0">
              <a:latin typeface="华文中宋" panose="02010600040101010101" pitchFamily="2" charset="-122"/>
              <a:ea typeface="华文中宋" panose="02010600040101010101" pitchFamily="2" charset="-122"/>
            </a:endParaRPr>
          </a:p>
        </p:txBody>
      </p:sp>
      <p:pic>
        <p:nvPicPr>
          <p:cNvPr id="16" name="图片 1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90380" y="4208427"/>
            <a:ext cx="5734345" cy="425472"/>
          </a:xfrm>
          <a:prstGeom prst="rect">
            <a:avLst/>
          </a:prstGeom>
        </p:spPr>
      </p:pic>
      <p:pic>
        <p:nvPicPr>
          <p:cNvPr id="18" name="图片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380" y="5350943"/>
            <a:ext cx="4108661" cy="67948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latin typeface="华文中宋" panose="02010600040101010101" pitchFamily="2" charset="-122"/>
                <a:ea typeface="华文中宋" panose="02010600040101010101" pitchFamily="2" charset="-122"/>
              </a:rPr>
              <a:t>流程设计</a:t>
            </a:r>
            <a:endParaRPr lang="zh-CN" altLang="en-US" sz="3600" dirty="0">
              <a:latin typeface="华文中宋" panose="02010600040101010101" pitchFamily="2" charset="-122"/>
              <a:ea typeface="华文中宋" panose="02010600040101010101" pitchFamily="2" charset="-122"/>
            </a:endParaRPr>
          </a:p>
        </p:txBody>
      </p:sp>
      <p:sp>
        <p:nvSpPr>
          <p:cNvPr id="12" name="文本框 11"/>
          <p:cNvSpPr txBox="1"/>
          <p:nvPr/>
        </p:nvSpPr>
        <p:spPr>
          <a:xfrm>
            <a:off x="942975" y="1619242"/>
            <a:ext cx="2324100" cy="5232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en-US" altLang="zh-CN" sz="28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rPr>
              <a:t> </a:t>
            </a:r>
            <a:r>
              <a:rPr kumimoji="0" lang="zh-CN" altLang="en-US" sz="28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rPr>
              <a:t>效果查看</a:t>
            </a:r>
            <a:endParaRPr kumimoji="0" lang="zh-CN" altLang="en-US" sz="28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endParaRPr>
          </a:p>
        </p:txBody>
      </p:sp>
      <p:sp>
        <p:nvSpPr>
          <p:cNvPr id="8" name="文本框 7"/>
          <p:cNvSpPr txBox="1"/>
          <p:nvPr/>
        </p:nvSpPr>
        <p:spPr>
          <a:xfrm>
            <a:off x="1323974" y="3469040"/>
            <a:ext cx="6096000" cy="369332"/>
          </a:xfrm>
          <a:prstGeom prst="rect">
            <a:avLst/>
          </a:prstGeom>
          <a:noFill/>
        </p:spPr>
        <p:txBody>
          <a:bodyPr wrap="square">
            <a:spAutoFit/>
          </a:bodyPr>
          <a:lstStyle/>
          <a:p>
            <a:pPr marL="285750" indent="-285750">
              <a:buFont typeface="Wingdings" panose="05000000000000000000" pitchFamily="2" charset="2"/>
              <a:buChar char="u"/>
            </a:pPr>
            <a:r>
              <a:rPr lang="zh-CN" altLang="en-US" dirty="0">
                <a:latin typeface="华文中宋" panose="02010600040101010101" pitchFamily="2" charset="-122"/>
                <a:ea typeface="华文中宋" panose="02010600040101010101" pitchFamily="2" charset="-122"/>
              </a:rPr>
              <a:t>使用后处理函数进行预测得分的后处理</a:t>
            </a:r>
            <a:endParaRPr lang="zh-CN" altLang="en-US" dirty="0">
              <a:latin typeface="华文中宋" panose="02010600040101010101" pitchFamily="2" charset="-122"/>
              <a:ea typeface="华文中宋" panose="02010600040101010101" pitchFamily="2" charset="-122"/>
            </a:endParaRPr>
          </a:p>
        </p:txBody>
      </p:sp>
      <p:sp>
        <p:nvSpPr>
          <p:cNvPr id="13" name="文本框 12"/>
          <p:cNvSpPr txBox="1"/>
          <p:nvPr/>
        </p:nvSpPr>
        <p:spPr>
          <a:xfrm>
            <a:off x="1323974" y="4729846"/>
            <a:ext cx="7391400" cy="369332"/>
          </a:xfrm>
          <a:prstGeom prst="rect">
            <a:avLst/>
          </a:prstGeom>
          <a:noFill/>
        </p:spPr>
        <p:txBody>
          <a:bodyPr wrap="square">
            <a:spAutoFit/>
          </a:bodyPr>
          <a:lstStyle/>
          <a:p>
            <a:pPr marL="285750" indent="-285750">
              <a:buFont typeface="Wingdings" panose="05000000000000000000" pitchFamily="2" charset="2"/>
              <a:buChar char="u"/>
            </a:pPr>
            <a:r>
              <a:rPr lang="zh-CN" altLang="en-US" dirty="0">
                <a:latin typeface="华文中宋" panose="02010600040101010101" pitchFamily="2" charset="-122"/>
                <a:ea typeface="华文中宋" panose="02010600040101010101" pitchFamily="2" charset="-122"/>
              </a:rPr>
              <a:t>最后将预测的index序列转换为标签序列，打印输出结果，查看效果</a:t>
            </a:r>
            <a:endParaRPr lang="zh-CN" altLang="en-US" dirty="0">
              <a:latin typeface="华文中宋" panose="02010600040101010101" pitchFamily="2" charset="-122"/>
              <a:ea typeface="华文中宋" panose="02010600040101010101" pitchFamily="2" charset="-122"/>
            </a:endParaRPr>
          </a:p>
        </p:txBody>
      </p:sp>
      <p:sp>
        <p:nvSpPr>
          <p:cNvPr id="17" name="文本框 16"/>
          <p:cNvSpPr txBox="1"/>
          <p:nvPr/>
        </p:nvSpPr>
        <p:spPr>
          <a:xfrm>
            <a:off x="1323974" y="2395198"/>
            <a:ext cx="8029575" cy="369332"/>
          </a:xfrm>
          <a:prstGeom prst="rect">
            <a:avLst/>
          </a:prstGeom>
          <a:noFill/>
        </p:spPr>
        <p:txBody>
          <a:bodyPr wrap="square">
            <a:spAutoFit/>
          </a:bodyPr>
          <a:lstStyle/>
          <a:p>
            <a:pPr marL="285750" indent="-285750">
              <a:buFont typeface="Wingdings" panose="05000000000000000000" pitchFamily="2" charset="2"/>
              <a:buChar char="u"/>
            </a:pPr>
            <a:r>
              <a:rPr lang="zh-CN" altLang="en-US" dirty="0">
                <a:latin typeface="华文中宋" panose="02010600040101010101" pitchFamily="2" charset="-122"/>
                <a:ea typeface="华文中宋" panose="02010600040101010101" pitchFamily="2" charset="-122"/>
              </a:rPr>
              <a:t>观察完成训练的模型效果，首先使用模型预测可能的路径得分以及候选序列</a:t>
            </a:r>
            <a:endParaRPr lang="zh-CN" altLang="en-US" dirty="0">
              <a:latin typeface="华文中宋" panose="02010600040101010101" pitchFamily="2" charset="-122"/>
              <a:ea typeface="华文中宋" panose="02010600040101010101" pitchFamily="2" charset="-122"/>
            </a:endParaRPr>
          </a:p>
        </p:txBody>
      </p:sp>
      <p:pic>
        <p:nvPicPr>
          <p:cNvPr id="20" name="图片 1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38230" y="2893332"/>
            <a:ext cx="4448269" cy="563757"/>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8231" y="4107778"/>
            <a:ext cx="4553044" cy="533907"/>
          </a:xfrm>
          <a:prstGeom prst="rect">
            <a:avLst/>
          </a:prstGeom>
        </p:spPr>
      </p:pic>
      <p:pic>
        <p:nvPicPr>
          <p:cNvPr id="24" name="图片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8230" y="5396626"/>
            <a:ext cx="4397616" cy="369331"/>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latin typeface="华文中宋" panose="02010600040101010101" pitchFamily="2" charset="-122"/>
                <a:ea typeface="华文中宋" panose="02010600040101010101" pitchFamily="2" charset="-122"/>
              </a:rPr>
              <a:t>效果展示</a:t>
            </a:r>
            <a:endParaRPr lang="zh-CN" altLang="en-US" sz="3600" dirty="0">
              <a:latin typeface="华文中宋" panose="02010600040101010101" pitchFamily="2" charset="-122"/>
              <a:ea typeface="华文中宋" panose="02010600040101010101" pitchFamily="2" charset="-122"/>
            </a:endParaRPr>
          </a:p>
        </p:txBody>
      </p:sp>
      <p:graphicFrame>
        <p:nvGraphicFramePr>
          <p:cNvPr id="6" name="表格 6"/>
          <p:cNvGraphicFramePr>
            <a:graphicFrameLocks noGrp="1"/>
          </p:cNvGraphicFramePr>
          <p:nvPr/>
        </p:nvGraphicFramePr>
        <p:xfrm>
          <a:off x="1162050" y="1830298"/>
          <a:ext cx="8912226" cy="741680"/>
        </p:xfrm>
        <a:graphic>
          <a:graphicData uri="http://schemas.openxmlformats.org/drawingml/2006/table">
            <a:tbl>
              <a:tblPr firstRow="1" bandRow="1">
                <a:tableStyleId>{5C22544A-7EE6-4342-B048-85BDC9FD1C3A}</a:tableStyleId>
              </a:tblPr>
              <a:tblGrid>
                <a:gridCol w="1362075"/>
                <a:gridCol w="571500"/>
                <a:gridCol w="651669"/>
                <a:gridCol w="702998"/>
                <a:gridCol w="702998"/>
                <a:gridCol w="702998"/>
                <a:gridCol w="702998"/>
                <a:gridCol w="702998"/>
                <a:gridCol w="702998"/>
                <a:gridCol w="702998"/>
                <a:gridCol w="702998"/>
                <a:gridCol w="702998"/>
              </a:tblGrid>
              <a:tr h="370840">
                <a:tc>
                  <a:txBody>
                    <a:bodyPr/>
                    <a:lstStyle/>
                    <a:p>
                      <a:r>
                        <a:rPr lang="zh-CN" altLang="en-US" dirty="0"/>
                        <a:t>输入序列</a:t>
                      </a:r>
                      <a:endParaRPr lang="zh-CN" altLang="en-US" dirty="0"/>
                    </a:p>
                  </a:txBody>
                  <a:tcPr/>
                </a:tc>
                <a:tc>
                  <a:txBody>
                    <a:bodyPr/>
                    <a:lstStyle/>
                    <a:p>
                      <a:r>
                        <a:rPr lang="zh-CN" altLang="en-US" dirty="0"/>
                        <a:t>清</a:t>
                      </a:r>
                      <a:endParaRPr lang="zh-CN" altLang="en-US" dirty="0"/>
                    </a:p>
                  </a:txBody>
                  <a:tcPr/>
                </a:tc>
                <a:tc>
                  <a:txBody>
                    <a:bodyPr/>
                    <a:lstStyle/>
                    <a:p>
                      <a:r>
                        <a:rPr lang="zh-CN" altLang="en-US" dirty="0"/>
                        <a:t>华</a:t>
                      </a:r>
                      <a:endParaRPr lang="zh-CN" altLang="en-US" dirty="0"/>
                    </a:p>
                  </a:txBody>
                  <a:tcPr/>
                </a:tc>
                <a:tc>
                  <a:txBody>
                    <a:bodyPr/>
                    <a:lstStyle/>
                    <a:p>
                      <a:r>
                        <a:rPr lang="zh-CN" altLang="en-US" dirty="0"/>
                        <a:t>大</a:t>
                      </a:r>
                      <a:endParaRPr lang="zh-CN" altLang="en-US" dirty="0"/>
                    </a:p>
                  </a:txBody>
                  <a:tcPr/>
                </a:tc>
                <a:tc>
                  <a:txBody>
                    <a:bodyPr/>
                    <a:lstStyle/>
                    <a:p>
                      <a:r>
                        <a:rPr lang="zh-CN" altLang="en-US" dirty="0"/>
                        <a:t>学</a:t>
                      </a:r>
                      <a:endParaRPr lang="zh-CN" altLang="en-US" dirty="0"/>
                    </a:p>
                  </a:txBody>
                  <a:tcPr/>
                </a:tc>
                <a:tc>
                  <a:txBody>
                    <a:bodyPr/>
                    <a:lstStyle/>
                    <a:p>
                      <a:r>
                        <a:rPr lang="zh-CN" altLang="en-US" dirty="0"/>
                        <a:t>坐</a:t>
                      </a:r>
                      <a:endParaRPr lang="zh-CN" altLang="en-US" dirty="0"/>
                    </a:p>
                  </a:txBody>
                  <a:tcPr/>
                </a:tc>
                <a:tc>
                  <a:txBody>
                    <a:bodyPr/>
                    <a:lstStyle/>
                    <a:p>
                      <a:r>
                        <a:rPr lang="zh-CN" altLang="en-US" dirty="0"/>
                        <a:t>落</a:t>
                      </a:r>
                      <a:endParaRPr lang="zh-CN" altLang="en-US" dirty="0"/>
                    </a:p>
                  </a:txBody>
                  <a:tcPr/>
                </a:tc>
                <a:tc>
                  <a:txBody>
                    <a:bodyPr/>
                    <a:lstStyle/>
                    <a:p>
                      <a:r>
                        <a:rPr lang="zh-CN" altLang="en-US" dirty="0"/>
                        <a:t>于</a:t>
                      </a:r>
                      <a:endParaRPr lang="zh-CN" altLang="en-US" dirty="0"/>
                    </a:p>
                  </a:txBody>
                  <a:tcPr/>
                </a:tc>
                <a:tc>
                  <a:txBody>
                    <a:bodyPr/>
                    <a:lstStyle/>
                    <a:p>
                      <a:r>
                        <a:rPr lang="zh-CN" altLang="en-US" dirty="0"/>
                        <a:t>首</a:t>
                      </a:r>
                      <a:endParaRPr lang="zh-CN" altLang="en-US" dirty="0"/>
                    </a:p>
                  </a:txBody>
                  <a:tcPr/>
                </a:tc>
                <a:tc>
                  <a:txBody>
                    <a:bodyPr/>
                    <a:lstStyle/>
                    <a:p>
                      <a:r>
                        <a:rPr lang="zh-CN" altLang="en-US" dirty="0"/>
                        <a:t>都</a:t>
                      </a:r>
                      <a:endParaRPr lang="zh-CN" altLang="en-US" dirty="0"/>
                    </a:p>
                  </a:txBody>
                  <a:tcPr/>
                </a:tc>
                <a:tc>
                  <a:txBody>
                    <a:bodyPr/>
                    <a:lstStyle/>
                    <a:p>
                      <a:r>
                        <a:rPr lang="zh-CN" altLang="en-US" dirty="0"/>
                        <a:t>北</a:t>
                      </a:r>
                      <a:endParaRPr lang="zh-CN" altLang="en-US" dirty="0"/>
                    </a:p>
                  </a:txBody>
                  <a:tcPr/>
                </a:tc>
                <a:tc>
                  <a:txBody>
                    <a:bodyPr/>
                    <a:lstStyle/>
                    <a:p>
                      <a:r>
                        <a:rPr lang="zh-CN" altLang="en-US" dirty="0"/>
                        <a:t>京</a:t>
                      </a:r>
                      <a:endParaRPr lang="zh-CN" altLang="en-US" dirty="0"/>
                    </a:p>
                  </a:txBody>
                  <a:tcPr/>
                </a:tc>
              </a:tr>
              <a:tr h="370840">
                <a:tc>
                  <a:txBody>
                    <a:bodyPr/>
                    <a:lstStyle/>
                    <a:p>
                      <a:r>
                        <a:rPr lang="zh-CN" altLang="en-US" dirty="0"/>
                        <a:t>输出序列</a:t>
                      </a:r>
                      <a:endParaRPr lang="zh-CN" altLang="en-US" dirty="0"/>
                    </a:p>
                  </a:txBody>
                  <a:tcPr/>
                </a:tc>
                <a:tc>
                  <a:txBody>
                    <a:bodyPr/>
                    <a:lstStyle/>
                    <a:p>
                      <a:r>
                        <a:rPr lang="en-US" altLang="zh-CN" dirty="0"/>
                        <a:t>B</a:t>
                      </a:r>
                      <a:endParaRPr lang="zh-CN" altLang="en-US" dirty="0"/>
                    </a:p>
                  </a:txBody>
                  <a:tcPr/>
                </a:tc>
                <a:tc>
                  <a:txBody>
                    <a:bodyPr/>
                    <a:lstStyle/>
                    <a:p>
                      <a:r>
                        <a:rPr lang="en-US" altLang="zh-CN" dirty="0"/>
                        <a:t>I</a:t>
                      </a:r>
                      <a:endParaRPr lang="zh-CN" altLang="en-US" dirty="0"/>
                    </a:p>
                  </a:txBody>
                  <a:tcPr/>
                </a:tc>
                <a:tc>
                  <a:txBody>
                    <a:bodyPr/>
                    <a:lstStyle/>
                    <a:p>
                      <a:r>
                        <a:rPr lang="en-US" altLang="zh-CN" dirty="0"/>
                        <a:t>I</a:t>
                      </a:r>
                      <a:endParaRPr lang="zh-CN" altLang="en-US" dirty="0"/>
                    </a:p>
                  </a:txBody>
                  <a:tcPr/>
                </a:tc>
                <a:tc>
                  <a:txBody>
                    <a:bodyPr/>
                    <a:lstStyle/>
                    <a:p>
                      <a:r>
                        <a:rPr lang="en-US" altLang="zh-CN" dirty="0"/>
                        <a:t>I</a:t>
                      </a:r>
                      <a:endParaRPr lang="zh-CN" altLang="en-US" dirty="0"/>
                    </a:p>
                  </a:txBody>
                  <a:tcPr/>
                </a:tc>
                <a:tc>
                  <a:txBody>
                    <a:bodyPr/>
                    <a:lstStyle/>
                    <a:p>
                      <a:r>
                        <a:rPr lang="en-US" altLang="zh-CN" dirty="0"/>
                        <a:t>O</a:t>
                      </a:r>
                      <a:endParaRPr lang="zh-CN" altLang="en-US" dirty="0"/>
                    </a:p>
                  </a:txBody>
                  <a:tcPr/>
                </a:tc>
                <a:tc>
                  <a:txBody>
                    <a:bodyPr/>
                    <a:lstStyle/>
                    <a:p>
                      <a:r>
                        <a:rPr lang="en-US" altLang="zh-CN" dirty="0"/>
                        <a:t>O</a:t>
                      </a:r>
                      <a:endParaRPr lang="zh-CN" altLang="en-US" dirty="0"/>
                    </a:p>
                  </a:txBody>
                  <a:tcPr/>
                </a:tc>
                <a:tc>
                  <a:txBody>
                    <a:bodyPr/>
                    <a:lstStyle/>
                    <a:p>
                      <a:r>
                        <a:rPr lang="en-US" altLang="zh-CN" dirty="0"/>
                        <a:t>O</a:t>
                      </a:r>
                      <a:endParaRPr lang="zh-CN" altLang="en-US" dirty="0"/>
                    </a:p>
                  </a:txBody>
                  <a:tcPr/>
                </a:tc>
                <a:tc>
                  <a:txBody>
                    <a:bodyPr/>
                    <a:lstStyle/>
                    <a:p>
                      <a:r>
                        <a:rPr lang="en-US" altLang="zh-CN" dirty="0"/>
                        <a:t>O</a:t>
                      </a:r>
                      <a:endParaRPr lang="zh-CN" altLang="en-US" dirty="0"/>
                    </a:p>
                  </a:txBody>
                  <a:tcPr/>
                </a:tc>
                <a:tc>
                  <a:txBody>
                    <a:bodyPr/>
                    <a:lstStyle/>
                    <a:p>
                      <a:r>
                        <a:rPr lang="en-US" altLang="zh-CN" dirty="0"/>
                        <a:t>O</a:t>
                      </a:r>
                      <a:endParaRPr lang="zh-CN" altLang="en-US" dirty="0"/>
                    </a:p>
                  </a:txBody>
                  <a:tcPr/>
                </a:tc>
                <a:tc>
                  <a:txBody>
                    <a:bodyPr/>
                    <a:lstStyle/>
                    <a:p>
                      <a:r>
                        <a:rPr lang="en-US" altLang="zh-CN" dirty="0"/>
                        <a:t>B</a:t>
                      </a:r>
                      <a:endParaRPr lang="zh-CN" altLang="en-US" dirty="0"/>
                    </a:p>
                  </a:txBody>
                  <a:tcPr/>
                </a:tc>
                <a:tc>
                  <a:txBody>
                    <a:bodyPr/>
                    <a:lstStyle/>
                    <a:p>
                      <a:r>
                        <a:rPr lang="en-US" altLang="zh-CN" dirty="0"/>
                        <a:t>I</a:t>
                      </a:r>
                      <a:endParaRPr lang="zh-CN" altLang="en-US" dirty="0"/>
                    </a:p>
                  </a:txBody>
                  <a:tcPr/>
                </a:tc>
              </a:tr>
            </a:tbl>
          </a:graphicData>
        </a:graphic>
      </p:graphicFrame>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71600" y="4823105"/>
            <a:ext cx="7698195" cy="1444649"/>
          </a:xfrm>
          <a:prstGeom prst="rect">
            <a:avLst/>
          </a:prstGeom>
        </p:spPr>
      </p:pic>
      <p:graphicFrame>
        <p:nvGraphicFramePr>
          <p:cNvPr id="10" name="表格 10"/>
          <p:cNvGraphicFramePr>
            <a:graphicFrameLocks noGrp="1"/>
          </p:cNvGraphicFramePr>
          <p:nvPr/>
        </p:nvGraphicFramePr>
        <p:xfrm>
          <a:off x="1162050" y="3076310"/>
          <a:ext cx="8575675" cy="741680"/>
        </p:xfrm>
        <a:graphic>
          <a:graphicData uri="http://schemas.openxmlformats.org/drawingml/2006/table">
            <a:tbl>
              <a:tblPr firstRow="1" bandRow="1">
                <a:tableStyleId>{5C22544A-7EE6-4342-B048-85BDC9FD1C3A}</a:tableStyleId>
              </a:tblPr>
              <a:tblGrid>
                <a:gridCol w="1260475"/>
                <a:gridCol w="812800"/>
                <a:gridCol w="812800"/>
                <a:gridCol w="812800"/>
                <a:gridCol w="812800"/>
                <a:gridCol w="812800"/>
                <a:gridCol w="812800"/>
                <a:gridCol w="812800"/>
                <a:gridCol w="812800"/>
                <a:gridCol w="812800"/>
              </a:tblGrid>
              <a:tr h="370840">
                <a:tc>
                  <a:txBody>
                    <a:bodyPr/>
                    <a:lstStyle/>
                    <a:p>
                      <a:r>
                        <a:rPr lang="zh-CN" altLang="en-US" dirty="0"/>
                        <a:t>输入序列</a:t>
                      </a:r>
                      <a:endParaRPr lang="zh-CN" altLang="en-US" dirty="0"/>
                    </a:p>
                  </a:txBody>
                  <a:tcPr/>
                </a:tc>
                <a:tc>
                  <a:txBody>
                    <a:bodyPr/>
                    <a:lstStyle/>
                    <a:p>
                      <a:r>
                        <a:rPr lang="zh-CN" altLang="en-US" dirty="0"/>
                        <a:t>重</a:t>
                      </a:r>
                      <a:endParaRPr lang="zh-CN" altLang="en-US" dirty="0"/>
                    </a:p>
                  </a:txBody>
                  <a:tcPr/>
                </a:tc>
                <a:tc>
                  <a:txBody>
                    <a:bodyPr/>
                    <a:lstStyle/>
                    <a:p>
                      <a:r>
                        <a:rPr lang="zh-CN" altLang="en-US" dirty="0"/>
                        <a:t>庆</a:t>
                      </a:r>
                      <a:endParaRPr lang="zh-CN" altLang="en-US" dirty="0"/>
                    </a:p>
                  </a:txBody>
                  <a:tcPr/>
                </a:tc>
                <a:tc>
                  <a:txBody>
                    <a:bodyPr/>
                    <a:lstStyle/>
                    <a:p>
                      <a:r>
                        <a:rPr lang="zh-CN" altLang="en-US" dirty="0"/>
                        <a:t>是</a:t>
                      </a:r>
                      <a:endParaRPr lang="zh-CN" altLang="en-US" dirty="0"/>
                    </a:p>
                  </a:txBody>
                  <a:tcPr/>
                </a:tc>
                <a:tc>
                  <a:txBody>
                    <a:bodyPr/>
                    <a:lstStyle/>
                    <a:p>
                      <a:r>
                        <a:rPr lang="zh-CN" altLang="en-US" dirty="0"/>
                        <a:t>一</a:t>
                      </a:r>
                      <a:endParaRPr lang="zh-CN" altLang="en-US" dirty="0"/>
                    </a:p>
                  </a:txBody>
                  <a:tcPr/>
                </a:tc>
                <a:tc>
                  <a:txBody>
                    <a:bodyPr/>
                    <a:lstStyle/>
                    <a:p>
                      <a:r>
                        <a:rPr lang="zh-CN" altLang="en-US" dirty="0"/>
                        <a:t>个</a:t>
                      </a:r>
                      <a:endParaRPr lang="zh-CN" altLang="en-US" dirty="0"/>
                    </a:p>
                  </a:txBody>
                  <a:tcPr/>
                </a:tc>
                <a:tc>
                  <a:txBody>
                    <a:bodyPr/>
                    <a:lstStyle/>
                    <a:p>
                      <a:r>
                        <a:rPr lang="zh-CN" altLang="en-US" dirty="0"/>
                        <a:t>魔</a:t>
                      </a:r>
                      <a:endParaRPr lang="zh-CN" altLang="en-US" dirty="0"/>
                    </a:p>
                  </a:txBody>
                  <a:tcPr/>
                </a:tc>
                <a:tc>
                  <a:txBody>
                    <a:bodyPr/>
                    <a:lstStyle/>
                    <a:p>
                      <a:r>
                        <a:rPr lang="zh-CN" altLang="en-US" dirty="0"/>
                        <a:t>幻</a:t>
                      </a:r>
                      <a:endParaRPr lang="zh-CN" altLang="en-US" dirty="0"/>
                    </a:p>
                  </a:txBody>
                  <a:tcPr/>
                </a:tc>
                <a:tc>
                  <a:txBody>
                    <a:bodyPr/>
                    <a:lstStyle/>
                    <a:p>
                      <a:r>
                        <a:rPr lang="zh-CN" altLang="en-US" dirty="0"/>
                        <a:t>城</a:t>
                      </a:r>
                      <a:endParaRPr lang="zh-CN" altLang="en-US" dirty="0"/>
                    </a:p>
                  </a:txBody>
                  <a:tcPr/>
                </a:tc>
                <a:tc>
                  <a:txBody>
                    <a:bodyPr/>
                    <a:lstStyle/>
                    <a:p>
                      <a:r>
                        <a:rPr lang="zh-CN" altLang="en-US" dirty="0"/>
                        <a:t>市</a:t>
                      </a:r>
                      <a:endParaRPr lang="zh-CN" altLang="en-US" dirty="0"/>
                    </a:p>
                  </a:txBody>
                  <a:tcPr/>
                </a:tc>
              </a:tr>
              <a:tr h="370840">
                <a:tc>
                  <a:txBody>
                    <a:bodyPr/>
                    <a:lstStyle/>
                    <a:p>
                      <a:r>
                        <a:rPr lang="zh-CN" altLang="en-US" dirty="0"/>
                        <a:t>输出序列</a:t>
                      </a:r>
                      <a:endParaRPr lang="zh-CN" altLang="en-US" dirty="0"/>
                    </a:p>
                  </a:txBody>
                  <a:tcPr/>
                </a:tc>
                <a:tc>
                  <a:txBody>
                    <a:bodyPr/>
                    <a:lstStyle/>
                    <a:p>
                      <a:r>
                        <a:rPr lang="en-US" altLang="zh-CN" dirty="0"/>
                        <a:t>B</a:t>
                      </a:r>
                      <a:endParaRPr lang="zh-CN" altLang="en-US" dirty="0"/>
                    </a:p>
                  </a:txBody>
                  <a:tcPr/>
                </a:tc>
                <a:tc>
                  <a:txBody>
                    <a:bodyPr/>
                    <a:lstStyle/>
                    <a:p>
                      <a:r>
                        <a:rPr lang="en-US" altLang="zh-CN" dirty="0"/>
                        <a:t>I</a:t>
                      </a:r>
                      <a:endParaRPr lang="zh-CN" altLang="en-US" dirty="0"/>
                    </a:p>
                  </a:txBody>
                  <a:tcPr/>
                </a:tc>
                <a:tc>
                  <a:txBody>
                    <a:bodyPr/>
                    <a:lstStyle/>
                    <a:p>
                      <a:r>
                        <a:rPr lang="en-US" altLang="zh-CN" dirty="0"/>
                        <a:t>O</a:t>
                      </a:r>
                      <a:endParaRPr lang="zh-CN" altLang="en-US" dirty="0"/>
                    </a:p>
                  </a:txBody>
                  <a:tcPr/>
                </a:tc>
                <a:tc>
                  <a:txBody>
                    <a:bodyPr/>
                    <a:lstStyle/>
                    <a:p>
                      <a:r>
                        <a:rPr lang="en-US" altLang="zh-CN" dirty="0"/>
                        <a:t>O</a:t>
                      </a:r>
                      <a:endParaRPr lang="zh-CN" altLang="en-US" dirty="0"/>
                    </a:p>
                  </a:txBody>
                  <a:tcPr/>
                </a:tc>
                <a:tc>
                  <a:txBody>
                    <a:bodyPr/>
                    <a:lstStyle/>
                    <a:p>
                      <a:r>
                        <a:rPr lang="en-US" altLang="zh-CN" dirty="0"/>
                        <a:t>O</a:t>
                      </a:r>
                      <a:endParaRPr lang="zh-CN" altLang="en-US" dirty="0"/>
                    </a:p>
                  </a:txBody>
                  <a:tcPr/>
                </a:tc>
                <a:tc>
                  <a:txBody>
                    <a:bodyPr/>
                    <a:lstStyle/>
                    <a:p>
                      <a:r>
                        <a:rPr lang="en-US" altLang="zh-CN" dirty="0"/>
                        <a:t>O</a:t>
                      </a:r>
                      <a:endParaRPr lang="zh-CN" altLang="en-US" dirty="0"/>
                    </a:p>
                  </a:txBody>
                  <a:tcPr/>
                </a:tc>
                <a:tc>
                  <a:txBody>
                    <a:bodyPr/>
                    <a:lstStyle/>
                    <a:p>
                      <a:r>
                        <a:rPr lang="en-US" altLang="zh-CN" dirty="0"/>
                        <a:t>O</a:t>
                      </a:r>
                      <a:endParaRPr lang="zh-CN" altLang="en-US" dirty="0"/>
                    </a:p>
                  </a:txBody>
                  <a:tcPr/>
                </a:tc>
                <a:tc>
                  <a:txBody>
                    <a:bodyPr/>
                    <a:lstStyle/>
                    <a:p>
                      <a:r>
                        <a:rPr lang="en-US" altLang="zh-CN" dirty="0"/>
                        <a:t>O</a:t>
                      </a:r>
                      <a:endParaRPr lang="zh-CN" altLang="en-US" dirty="0"/>
                    </a:p>
                  </a:txBody>
                  <a:tcPr/>
                </a:tc>
                <a:tc>
                  <a:txBody>
                    <a:bodyPr/>
                    <a:lstStyle/>
                    <a:p>
                      <a:r>
                        <a:rPr lang="en-US" altLang="zh-CN" dirty="0"/>
                        <a:t>O</a:t>
                      </a:r>
                      <a:endParaRPr lang="zh-CN" altLang="en-US" dirty="0"/>
                    </a:p>
                  </a:txBody>
                  <a:tcPr/>
                </a:tc>
              </a:tr>
            </a:tbl>
          </a:graphicData>
        </a:graphic>
      </p:graphicFrame>
      <p:sp>
        <p:nvSpPr>
          <p:cNvPr id="11" name="文本框 10"/>
          <p:cNvSpPr txBox="1"/>
          <p:nvPr/>
        </p:nvSpPr>
        <p:spPr>
          <a:xfrm>
            <a:off x="1276350" y="4371975"/>
            <a:ext cx="2095500" cy="369332"/>
          </a:xfrm>
          <a:prstGeom prst="rect">
            <a:avLst/>
          </a:prstGeom>
          <a:noFill/>
        </p:spPr>
        <p:txBody>
          <a:bodyPr wrap="square" rtlCol="0">
            <a:spAutoFit/>
          </a:bodyPr>
          <a:lstStyle/>
          <a:p>
            <a:r>
              <a:rPr lang="zh-CN" altLang="en-US" dirty="0">
                <a:latin typeface="华文中宋" panose="02010600040101010101" pitchFamily="2" charset="-122"/>
                <a:ea typeface="华文中宋" panose="02010600040101010101" pitchFamily="2" charset="-122"/>
              </a:rPr>
              <a:t>最终输出：</a:t>
            </a:r>
            <a:endParaRPr lang="zh-CN" altLang="en-US" dirty="0">
              <a:latin typeface="华文中宋" panose="02010600040101010101" pitchFamily="2" charset="-122"/>
              <a:ea typeface="华文中宋" panose="02010600040101010101"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7" name="Picture 4"/>
          <p:cNvPicPr>
            <a:picLocks noChangeAspect="1"/>
          </p:cNvPicPr>
          <p:nvPr/>
        </p:nvPicPr>
        <p:blipFill>
          <a:blip r:embed="rId1"/>
          <a:stretch>
            <a:fillRect/>
          </a:stretch>
        </p:blipFill>
        <p:spPr>
          <a:xfrm>
            <a:off x="10698163" y="0"/>
            <a:ext cx="1282700" cy="1282700"/>
          </a:xfrm>
          <a:prstGeom prst="rect">
            <a:avLst/>
          </a:prstGeom>
          <a:noFill/>
          <a:ln w="9525">
            <a:noFill/>
          </a:ln>
        </p:spPr>
      </p:pic>
      <p:sp>
        <p:nvSpPr>
          <p:cNvPr id="5" name="文本框 4"/>
          <p:cNvSpPr txBox="1"/>
          <p:nvPr>
            <p:custDataLst>
              <p:tags r:id="rId2"/>
            </p:custDataLst>
          </p:nvPr>
        </p:nvSpPr>
        <p:spPr>
          <a:xfrm>
            <a:off x="4643120" y="368300"/>
            <a:ext cx="2373630" cy="701675"/>
          </a:xfrm>
          <a:prstGeom prst="rect">
            <a:avLst/>
          </a:prstGeom>
          <a:noFill/>
        </p:spPr>
        <p:txBody>
          <a:bodyPr wrap="square" rtlCol="0" anchor="t">
            <a:noAutofit/>
          </a:bodyPr>
          <a:lstStyle/>
          <a:p>
            <a:r>
              <a:rPr lang="zh-CN" altLang="en-US" sz="3200" dirty="0">
                <a:latin typeface="华文中宋" panose="02010600040101010101" pitchFamily="2" charset="-122"/>
                <a:ea typeface="华文中宋" panose="02010600040101010101" pitchFamily="2" charset="-122"/>
                <a:sym typeface="+mn-ea"/>
              </a:rPr>
              <a:t>实验要求</a:t>
            </a:r>
            <a:endParaRPr lang="zh-CN" altLang="en-US" sz="3200" dirty="0">
              <a:latin typeface="华文中宋" panose="02010600040101010101" pitchFamily="2" charset="-122"/>
              <a:ea typeface="华文中宋" panose="02010600040101010101" pitchFamily="2" charset="-122"/>
              <a:sym typeface="+mn-ea"/>
            </a:endParaRPr>
          </a:p>
          <a:p>
            <a:endParaRPr lang="zh-CN" altLang="en-US" sz="3200" dirty="0">
              <a:latin typeface="华文中宋" panose="02010600040101010101" pitchFamily="2" charset="-122"/>
              <a:ea typeface="华文中宋" panose="02010600040101010101" pitchFamily="2" charset="-122"/>
              <a:sym typeface="+mn-ea"/>
            </a:endParaRPr>
          </a:p>
        </p:txBody>
      </p:sp>
      <p:sp>
        <p:nvSpPr>
          <p:cNvPr id="4" name="文本框 3"/>
          <p:cNvSpPr txBox="1"/>
          <p:nvPr/>
        </p:nvSpPr>
        <p:spPr>
          <a:xfrm>
            <a:off x="1133475" y="1435089"/>
            <a:ext cx="9239250" cy="4192814"/>
          </a:xfrm>
          <a:prstGeom prst="rect">
            <a:avLst/>
          </a:prstGeom>
          <a:noFill/>
        </p:spPr>
        <p:txBody>
          <a:bodyPr wrap="square">
            <a:spAutoFit/>
          </a:bodyPr>
          <a:lstStyle/>
          <a:p>
            <a:pPr marL="0" indent="0">
              <a:lnSpc>
                <a:spcPct val="150000"/>
              </a:lnSpc>
              <a:buNone/>
            </a:pPr>
            <a:r>
              <a:rPr lang="en-US" altLang="zh-CN" sz="2000" dirty="0">
                <a:solidFill>
                  <a:schemeClr val="tx1"/>
                </a:solidFill>
                <a:latin typeface="华文中宋" panose="02010600040101010101" pitchFamily="2" charset="-122"/>
                <a:ea typeface="华文中宋" panose="02010600040101010101" pitchFamily="2" charset="-122"/>
              </a:rPr>
              <a:t>1.</a:t>
            </a:r>
            <a:r>
              <a:rPr lang="zh-CN" altLang="en-US" sz="2000" dirty="0">
                <a:solidFill>
                  <a:schemeClr val="tx1"/>
                </a:solidFill>
                <a:latin typeface="华文中宋" panose="02010600040101010101" pitchFamily="2" charset="-122"/>
                <a:ea typeface="华文中宋" panose="02010600040101010101" pitchFamily="2" charset="-122"/>
              </a:rPr>
              <a:t>按实验要求完成代码编写，并且能正确得出实验结果。</a:t>
            </a:r>
            <a:endParaRPr lang="zh-CN" altLang="en-US" sz="2000" dirty="0">
              <a:solidFill>
                <a:schemeClr val="tx1"/>
              </a:solidFill>
              <a:latin typeface="华文中宋" panose="02010600040101010101" pitchFamily="2" charset="-122"/>
              <a:ea typeface="华文中宋" panose="02010600040101010101" pitchFamily="2" charset="-122"/>
            </a:endParaRPr>
          </a:p>
          <a:p>
            <a:pPr marL="0" indent="0">
              <a:lnSpc>
                <a:spcPct val="150000"/>
              </a:lnSpc>
              <a:buNone/>
            </a:pPr>
            <a:r>
              <a:rPr lang="zh-CN" altLang="en-US" sz="2000" dirty="0">
                <a:solidFill>
                  <a:schemeClr val="tx1"/>
                </a:solidFill>
                <a:latin typeface="华文中宋" panose="02010600040101010101" pitchFamily="2" charset="-122"/>
                <a:ea typeface="华文中宋" panose="02010600040101010101" pitchFamily="2" charset="-122"/>
                <a:sym typeface="+mn-ea"/>
              </a:rPr>
              <a:t>程序命名方式：</a:t>
            </a:r>
            <a:r>
              <a:rPr lang="zh-CN" altLang="en-US" sz="2000" b="1" dirty="0">
                <a:solidFill>
                  <a:schemeClr val="tx1"/>
                </a:solidFill>
                <a:latin typeface="华文中宋" panose="02010600040101010101" pitchFamily="2" charset="-122"/>
                <a:ea typeface="华文中宋" panose="02010600040101010101" pitchFamily="2" charset="-122"/>
                <a:sym typeface="+mn-ea"/>
              </a:rPr>
              <a:t>姓名首字母</a:t>
            </a:r>
            <a:r>
              <a:rPr lang="en-US" altLang="zh-CN" sz="2000" b="1" dirty="0">
                <a:solidFill>
                  <a:schemeClr val="tx1"/>
                </a:solidFill>
                <a:latin typeface="华文中宋" panose="02010600040101010101" pitchFamily="2" charset="-122"/>
                <a:ea typeface="华文中宋" panose="02010600040101010101" pitchFamily="2" charset="-122"/>
                <a:sym typeface="+mn-ea"/>
              </a:rPr>
              <a:t>+NLP+</a:t>
            </a:r>
            <a:r>
              <a:rPr lang="zh-CN" altLang="en-US" sz="2000" b="1" dirty="0">
                <a:solidFill>
                  <a:schemeClr val="tx1"/>
                </a:solidFill>
                <a:latin typeface="华文中宋" panose="02010600040101010101" pitchFamily="2" charset="-122"/>
                <a:ea typeface="华文中宋" panose="02010600040101010101" pitchFamily="2" charset="-122"/>
                <a:sym typeface="+mn-ea"/>
              </a:rPr>
              <a:t>实验序号</a:t>
            </a:r>
            <a:r>
              <a:rPr lang="en-US" altLang="zh-CN" sz="2000" dirty="0">
                <a:solidFill>
                  <a:schemeClr val="tx1"/>
                </a:solidFill>
                <a:latin typeface="华文中宋" panose="02010600040101010101" pitchFamily="2" charset="-122"/>
                <a:ea typeface="华文中宋" panose="02010600040101010101" pitchFamily="2" charset="-122"/>
                <a:sym typeface="+mn-ea"/>
              </a:rPr>
              <a:t> </a:t>
            </a:r>
            <a:r>
              <a:rPr lang="zh-CN" altLang="en-US" sz="2000" dirty="0">
                <a:solidFill>
                  <a:schemeClr val="tx1"/>
                </a:solidFill>
                <a:latin typeface="华文中宋" panose="02010600040101010101" pitchFamily="2" charset="-122"/>
                <a:ea typeface="华文中宋" panose="02010600040101010101" pitchFamily="2" charset="-122"/>
                <a:sym typeface="+mn-ea"/>
              </a:rPr>
              <a:t>例：</a:t>
            </a:r>
            <a:r>
              <a:rPr lang="en-US" altLang="zh-CN" sz="2000" dirty="0">
                <a:latin typeface="华文中宋" panose="02010600040101010101" pitchFamily="2" charset="-122"/>
                <a:ea typeface="华文中宋" panose="02010600040101010101" pitchFamily="2" charset="-122"/>
                <a:sym typeface="+mn-ea"/>
              </a:rPr>
              <a:t>QXP</a:t>
            </a:r>
            <a:r>
              <a:rPr lang="en-US" altLang="zh-CN" sz="2000" dirty="0">
                <a:solidFill>
                  <a:schemeClr val="tx1"/>
                </a:solidFill>
                <a:latin typeface="华文中宋" panose="02010600040101010101" pitchFamily="2" charset="-122"/>
                <a:ea typeface="华文中宋" panose="02010600040101010101" pitchFamily="2" charset="-122"/>
                <a:sym typeface="+mn-ea"/>
              </a:rPr>
              <a:t>NLP01.cpp</a:t>
            </a:r>
            <a:endParaRPr lang="zh-CN" altLang="en-US" sz="2000" dirty="0">
              <a:solidFill>
                <a:schemeClr val="tx1"/>
              </a:solidFill>
              <a:latin typeface="华文中宋" panose="02010600040101010101" pitchFamily="2" charset="-122"/>
              <a:ea typeface="华文中宋" panose="02010600040101010101" pitchFamily="2" charset="-122"/>
            </a:endParaRPr>
          </a:p>
          <a:p>
            <a:pPr marL="0" indent="0">
              <a:lnSpc>
                <a:spcPct val="150000"/>
              </a:lnSpc>
              <a:buNone/>
            </a:pPr>
            <a:r>
              <a:rPr lang="en-US" altLang="zh-CN" sz="2000" dirty="0">
                <a:solidFill>
                  <a:schemeClr val="tx1"/>
                </a:solidFill>
                <a:latin typeface="华文中宋" panose="02010600040101010101" pitchFamily="2" charset="-122"/>
                <a:ea typeface="华文中宋" panose="02010600040101010101" pitchFamily="2" charset="-122"/>
              </a:rPr>
              <a:t>2.</a:t>
            </a:r>
            <a:r>
              <a:rPr lang="zh-CN" altLang="en-US" sz="2000" dirty="0">
                <a:solidFill>
                  <a:schemeClr val="tx1"/>
                </a:solidFill>
                <a:latin typeface="华文中宋" panose="02010600040101010101" pitchFamily="2" charset="-122"/>
                <a:ea typeface="华文中宋" panose="02010600040101010101" pitchFamily="2" charset="-122"/>
              </a:rPr>
              <a:t>编写实验报告（内容包括但不限于实验内容、实验思路、实现过程、结果截图展示、实验总结等）</a:t>
            </a:r>
            <a:endParaRPr lang="zh-CN" altLang="en-US" sz="2000" dirty="0">
              <a:solidFill>
                <a:schemeClr val="tx1"/>
              </a:solidFill>
              <a:latin typeface="华文中宋" panose="02010600040101010101" pitchFamily="2" charset="-122"/>
              <a:ea typeface="华文中宋" panose="02010600040101010101" pitchFamily="2" charset="-122"/>
            </a:endParaRPr>
          </a:p>
          <a:p>
            <a:pPr marL="0" indent="0">
              <a:lnSpc>
                <a:spcPct val="150000"/>
              </a:lnSpc>
              <a:buNone/>
            </a:pPr>
            <a:r>
              <a:rPr lang="zh-CN" altLang="en-US" sz="2000" dirty="0">
                <a:solidFill>
                  <a:schemeClr val="tx1"/>
                </a:solidFill>
                <a:latin typeface="华文中宋" panose="02010600040101010101" pitchFamily="2" charset="-122"/>
                <a:ea typeface="华文中宋" panose="02010600040101010101" pitchFamily="2" charset="-122"/>
                <a:sym typeface="+mn-ea"/>
              </a:rPr>
              <a:t>实验报告命名方式：</a:t>
            </a:r>
            <a:r>
              <a:rPr lang="zh-CN" altLang="en-US" sz="2000" b="1" dirty="0">
                <a:solidFill>
                  <a:schemeClr val="tx1"/>
                </a:solidFill>
                <a:latin typeface="华文中宋" panose="02010600040101010101" pitchFamily="2" charset="-122"/>
                <a:ea typeface="华文中宋" panose="02010600040101010101" pitchFamily="2" charset="-122"/>
                <a:sym typeface="+mn-ea"/>
              </a:rPr>
              <a:t>学号</a:t>
            </a:r>
            <a:r>
              <a:rPr lang="en-US" altLang="zh-CN" sz="2000" b="1" dirty="0">
                <a:solidFill>
                  <a:schemeClr val="tx1"/>
                </a:solidFill>
                <a:latin typeface="华文中宋" panose="02010600040101010101" pitchFamily="2" charset="-122"/>
                <a:ea typeface="华文中宋" panose="02010600040101010101" pitchFamily="2" charset="-122"/>
                <a:sym typeface="+mn-ea"/>
              </a:rPr>
              <a:t>-</a:t>
            </a:r>
            <a:r>
              <a:rPr lang="zh-CN" altLang="en-US" sz="2000" b="1" dirty="0">
                <a:solidFill>
                  <a:schemeClr val="tx1"/>
                </a:solidFill>
                <a:latin typeface="华文中宋" panose="02010600040101010101" pitchFamily="2" charset="-122"/>
                <a:ea typeface="华文中宋" panose="02010600040101010101" pitchFamily="2" charset="-122"/>
                <a:sym typeface="+mn-ea"/>
              </a:rPr>
              <a:t>姓名</a:t>
            </a:r>
            <a:r>
              <a:rPr lang="en-US" altLang="zh-CN" sz="2000" b="1" dirty="0">
                <a:solidFill>
                  <a:schemeClr val="tx1"/>
                </a:solidFill>
                <a:latin typeface="华文中宋" panose="02010600040101010101" pitchFamily="2" charset="-122"/>
                <a:ea typeface="华文中宋" panose="02010600040101010101" pitchFamily="2" charset="-122"/>
                <a:sym typeface="+mn-ea"/>
              </a:rPr>
              <a:t>-</a:t>
            </a:r>
            <a:r>
              <a:rPr lang="zh-CN" altLang="en-US" sz="2000" b="1" dirty="0">
                <a:solidFill>
                  <a:schemeClr val="tx1"/>
                </a:solidFill>
                <a:latin typeface="华文中宋" panose="02010600040101010101" pitchFamily="2" charset="-122"/>
                <a:ea typeface="华文中宋" panose="02010600040101010101" pitchFamily="2" charset="-122"/>
                <a:sym typeface="+mn-ea"/>
              </a:rPr>
              <a:t>实验序号</a:t>
            </a:r>
            <a:r>
              <a:rPr lang="zh-CN" altLang="en-US" sz="2000" dirty="0">
                <a:solidFill>
                  <a:schemeClr val="tx1"/>
                </a:solidFill>
                <a:latin typeface="华文中宋" panose="02010600040101010101" pitchFamily="2" charset="-122"/>
                <a:ea typeface="华文中宋" panose="02010600040101010101" pitchFamily="2" charset="-122"/>
                <a:sym typeface="+mn-ea"/>
              </a:rPr>
              <a:t>，例如：</a:t>
            </a:r>
            <a:r>
              <a:rPr lang="en-US" altLang="zh-CN" sz="2000" dirty="0">
                <a:latin typeface="华文中宋" panose="02010600040101010101" pitchFamily="2" charset="-122"/>
                <a:ea typeface="华文中宋" panose="02010600040101010101" pitchFamily="2" charset="-122"/>
                <a:sym typeface="+mn-ea"/>
              </a:rPr>
              <a:t>212202</a:t>
            </a:r>
            <a:r>
              <a:rPr lang="en-US" altLang="zh-CN" sz="2000" dirty="0">
                <a:solidFill>
                  <a:schemeClr val="tx1"/>
                </a:solidFill>
                <a:latin typeface="华文中宋" panose="02010600040101010101" pitchFamily="2" charset="-122"/>
                <a:ea typeface="华文中宋" panose="02010600040101010101" pitchFamily="2" charset="-122"/>
                <a:sym typeface="+mn-ea"/>
              </a:rPr>
              <a:t>xxxxx –</a:t>
            </a:r>
            <a:r>
              <a:rPr lang="zh-CN" altLang="en-US" sz="2000" dirty="0">
                <a:latin typeface="华文中宋" panose="02010600040101010101" pitchFamily="2" charset="-122"/>
                <a:ea typeface="华文中宋" panose="02010600040101010101" pitchFamily="2" charset="-122"/>
                <a:sym typeface="+mn-ea"/>
              </a:rPr>
              <a:t>覃</a:t>
            </a:r>
            <a:r>
              <a:rPr lang="en-US" altLang="zh-CN" sz="2000" dirty="0">
                <a:solidFill>
                  <a:schemeClr val="tx1"/>
                </a:solidFill>
                <a:latin typeface="华文中宋" panose="02010600040101010101" pitchFamily="2" charset="-122"/>
                <a:ea typeface="华文中宋" panose="02010600040101010101" pitchFamily="2" charset="-122"/>
                <a:sym typeface="+mn-ea"/>
              </a:rPr>
              <a:t>xx-</a:t>
            </a:r>
            <a:r>
              <a:rPr lang="zh-CN" altLang="en-US" sz="2000" dirty="0">
                <a:solidFill>
                  <a:schemeClr val="tx1"/>
                </a:solidFill>
                <a:latin typeface="华文中宋" panose="02010600040101010101" pitchFamily="2" charset="-122"/>
                <a:ea typeface="华文中宋" panose="02010600040101010101" pitchFamily="2" charset="-122"/>
                <a:sym typeface="+mn-ea"/>
              </a:rPr>
              <a:t>实验一</a:t>
            </a:r>
            <a:endParaRPr lang="en-US" altLang="zh-CN" sz="2000" dirty="0">
              <a:solidFill>
                <a:schemeClr val="tx1"/>
              </a:solidFill>
              <a:latin typeface="华文中宋" panose="02010600040101010101" pitchFamily="2" charset="-122"/>
              <a:ea typeface="华文中宋" panose="02010600040101010101" pitchFamily="2" charset="-122"/>
            </a:endParaRPr>
          </a:p>
          <a:p>
            <a:pPr marL="0" indent="0">
              <a:lnSpc>
                <a:spcPct val="150000"/>
              </a:lnSpc>
              <a:buNone/>
            </a:pPr>
            <a:r>
              <a:rPr lang="en-US" altLang="zh-CN" sz="2000" dirty="0">
                <a:solidFill>
                  <a:schemeClr val="tx1"/>
                </a:solidFill>
                <a:latin typeface="华文中宋" panose="02010600040101010101" pitchFamily="2" charset="-122"/>
                <a:ea typeface="华文中宋" panose="02010600040101010101" pitchFamily="2" charset="-122"/>
              </a:rPr>
              <a:t>3. </a:t>
            </a:r>
            <a:r>
              <a:rPr lang="en-US" altLang="zh-CN" sz="2000" b="1" dirty="0">
                <a:solidFill>
                  <a:srgbClr val="FF0000"/>
                </a:solidFill>
                <a:latin typeface="华文中宋" panose="02010600040101010101" pitchFamily="2" charset="-122"/>
                <a:ea typeface="华文中宋" panose="02010600040101010101" pitchFamily="2" charset="-122"/>
              </a:rPr>
              <a:t>5</a:t>
            </a:r>
            <a:r>
              <a:rPr lang="zh-CN" altLang="en-US" sz="2000" b="1" dirty="0">
                <a:solidFill>
                  <a:srgbClr val="FF0000"/>
                </a:solidFill>
                <a:latin typeface="华文中宋" panose="02010600040101010101" pitchFamily="2" charset="-122"/>
                <a:ea typeface="华文中宋" panose="02010600040101010101" pitchFamily="2" charset="-122"/>
              </a:rPr>
              <a:t>月</a:t>
            </a:r>
            <a:r>
              <a:rPr lang="en-US" altLang="zh-CN" sz="2000" b="1" dirty="0">
                <a:solidFill>
                  <a:srgbClr val="FF0000"/>
                </a:solidFill>
                <a:latin typeface="华文中宋" panose="02010600040101010101" pitchFamily="2" charset="-122"/>
                <a:ea typeface="华文中宋" panose="02010600040101010101" pitchFamily="2" charset="-122"/>
              </a:rPr>
              <a:t>27</a:t>
            </a:r>
            <a:r>
              <a:rPr lang="zh-CN" altLang="en-US" sz="2000" b="1" dirty="0">
                <a:solidFill>
                  <a:srgbClr val="FF0000"/>
                </a:solidFill>
                <a:latin typeface="华文中宋" panose="02010600040101010101" pitchFamily="2" charset="-122"/>
                <a:ea typeface="华文中宋" panose="02010600040101010101" pitchFamily="2" charset="-122"/>
              </a:rPr>
              <a:t>日中午</a:t>
            </a:r>
            <a:r>
              <a:rPr lang="en-US" altLang="zh-CN" sz="2000" b="1" dirty="0">
                <a:solidFill>
                  <a:srgbClr val="FF0000"/>
                </a:solidFill>
                <a:latin typeface="华文中宋" panose="02010600040101010101" pitchFamily="2" charset="-122"/>
                <a:ea typeface="华文中宋" panose="02010600040101010101" pitchFamily="2" charset="-122"/>
              </a:rPr>
              <a:t>12:00</a:t>
            </a:r>
            <a:r>
              <a:rPr lang="zh-CN" altLang="en-US" sz="2000" dirty="0">
                <a:solidFill>
                  <a:schemeClr val="tx1"/>
                </a:solidFill>
                <a:latin typeface="华文中宋" panose="02010600040101010101" pitchFamily="2" charset="-122"/>
                <a:ea typeface="华文中宋" panose="02010600040101010101" pitchFamily="2" charset="-122"/>
              </a:rPr>
              <a:t>之前将程序代码、实验报告一并打包上传至邮箱。</a:t>
            </a:r>
            <a:endParaRPr lang="en-US" altLang="zh-CN" sz="2000" dirty="0">
              <a:solidFill>
                <a:schemeClr val="tx1"/>
              </a:solidFill>
              <a:latin typeface="华文中宋" panose="02010600040101010101" pitchFamily="2" charset="-122"/>
              <a:ea typeface="华文中宋" panose="02010600040101010101" pitchFamily="2" charset="-122"/>
            </a:endParaRPr>
          </a:p>
          <a:p>
            <a:pPr marL="0" indent="0">
              <a:lnSpc>
                <a:spcPct val="150000"/>
              </a:lnSpc>
              <a:buNone/>
            </a:pPr>
            <a:r>
              <a:rPr lang="en-US" altLang="zh-CN" sz="2000" dirty="0">
                <a:solidFill>
                  <a:schemeClr val="tx1"/>
                </a:solidFill>
                <a:latin typeface="华文中宋" panose="02010600040101010101" pitchFamily="2" charset="-122"/>
                <a:ea typeface="华文中宋" panose="02010600040101010101" pitchFamily="2" charset="-122"/>
              </a:rPr>
              <a:t>    </a:t>
            </a:r>
            <a:r>
              <a:rPr lang="zh-CN" altLang="en-US" sz="2000" dirty="0">
                <a:solidFill>
                  <a:schemeClr val="tx1"/>
                </a:solidFill>
                <a:latin typeface="华文中宋" panose="02010600040101010101" pitchFamily="2" charset="-122"/>
                <a:ea typeface="华文中宋" panose="02010600040101010101" pitchFamily="2" charset="-122"/>
                <a:sym typeface="+mn-ea"/>
              </a:rPr>
              <a:t>压缩包命名同实验报告</a:t>
            </a:r>
            <a:r>
              <a:rPr lang="en-US" altLang="zh-CN" sz="2000" dirty="0">
                <a:solidFill>
                  <a:schemeClr val="tx1"/>
                </a:solidFill>
                <a:latin typeface="华文中宋" panose="02010600040101010101" pitchFamily="2" charset="-122"/>
                <a:ea typeface="华文中宋" panose="02010600040101010101" pitchFamily="2" charset="-122"/>
              </a:rPr>
              <a:t>    </a:t>
            </a:r>
            <a:endParaRPr lang="en-US" altLang="zh-CN" sz="2000" dirty="0">
              <a:solidFill>
                <a:schemeClr val="tx1"/>
              </a:solidFill>
              <a:latin typeface="华文中宋" panose="02010600040101010101" pitchFamily="2" charset="-122"/>
              <a:ea typeface="华文中宋" panose="02010600040101010101" pitchFamily="2" charset="-122"/>
            </a:endParaRPr>
          </a:p>
          <a:p>
            <a:pPr marL="0" indent="0">
              <a:lnSpc>
                <a:spcPct val="150000"/>
              </a:lnSpc>
              <a:buNone/>
            </a:pPr>
            <a:r>
              <a:rPr lang="en-US" altLang="zh-CN" sz="2000" dirty="0">
                <a:solidFill>
                  <a:schemeClr val="tx1"/>
                </a:solidFill>
                <a:latin typeface="华文中宋" panose="02010600040101010101" pitchFamily="2" charset="-122"/>
                <a:ea typeface="华文中宋" panose="02010600040101010101" pitchFamily="2" charset="-122"/>
              </a:rPr>
              <a:t>    </a:t>
            </a:r>
            <a:r>
              <a:rPr lang="zh-CN" altLang="en-US" sz="2000" dirty="0">
                <a:solidFill>
                  <a:schemeClr val="tx1"/>
                </a:solidFill>
                <a:latin typeface="华文中宋" panose="02010600040101010101" pitchFamily="2" charset="-122"/>
                <a:ea typeface="华文中宋" panose="02010600040101010101" pitchFamily="2" charset="-122"/>
              </a:rPr>
              <a:t>邮箱：</a:t>
            </a:r>
            <a:r>
              <a:rPr lang="en-US" altLang="zh-CN" sz="2000" b="1" dirty="0">
                <a:solidFill>
                  <a:srgbClr val="FF0000"/>
                </a:solidFill>
                <a:latin typeface="华文中宋" panose="02010600040101010101" pitchFamily="2" charset="-122"/>
                <a:ea typeface="华文中宋" panose="02010600040101010101" pitchFamily="2" charset="-122"/>
              </a:rPr>
              <a:t>nlpspring2024@163.com</a:t>
            </a:r>
            <a:endParaRPr lang="en-US" altLang="zh-CN" sz="2000" dirty="0">
              <a:solidFill>
                <a:srgbClr val="FF0000"/>
              </a:solidFill>
              <a:latin typeface="华文中宋" panose="02010600040101010101" pitchFamily="2" charset="-122"/>
              <a:ea typeface="华文中宋" panose="02010600040101010101" pitchFamily="2" charset="-122"/>
            </a:endParaRPr>
          </a:p>
          <a:p>
            <a:pPr marL="0" indent="0">
              <a:lnSpc>
                <a:spcPct val="150000"/>
              </a:lnSpc>
              <a:buNone/>
            </a:pPr>
            <a:r>
              <a:rPr lang="en-US" altLang="zh-CN" sz="2000" dirty="0">
                <a:solidFill>
                  <a:schemeClr val="tx1"/>
                </a:solidFill>
                <a:latin typeface="华文中宋" panose="02010600040101010101" pitchFamily="2" charset="-122"/>
                <a:ea typeface="华文中宋" panose="02010600040101010101" pitchFamily="2" charset="-122"/>
              </a:rPr>
              <a:t>    </a:t>
            </a:r>
            <a:r>
              <a:rPr lang="zh-CN" altLang="en-US" sz="2000" dirty="0">
                <a:solidFill>
                  <a:schemeClr val="tx1"/>
                </a:solidFill>
                <a:latin typeface="华文中宋" panose="02010600040101010101" pitchFamily="2" charset="-122"/>
                <a:ea typeface="华文中宋" panose="02010600040101010101" pitchFamily="2" charset="-122"/>
              </a:rPr>
              <a:t>邮件主题：</a:t>
            </a:r>
            <a:r>
              <a:rPr lang="zh-CN" altLang="en-US" sz="2000" b="1" dirty="0">
                <a:solidFill>
                  <a:schemeClr val="tx1"/>
                </a:solidFill>
                <a:latin typeface="华文中宋" panose="02010600040101010101" pitchFamily="2" charset="-122"/>
                <a:ea typeface="华文中宋" panose="02010600040101010101" pitchFamily="2" charset="-122"/>
              </a:rPr>
              <a:t>姓名</a:t>
            </a:r>
            <a:r>
              <a:rPr lang="en-US" altLang="zh-CN" sz="2000" b="1" dirty="0">
                <a:solidFill>
                  <a:schemeClr val="tx1"/>
                </a:solidFill>
                <a:latin typeface="华文中宋" panose="02010600040101010101" pitchFamily="2" charset="-122"/>
                <a:ea typeface="华文中宋" panose="02010600040101010101" pitchFamily="2" charset="-122"/>
              </a:rPr>
              <a:t>+</a:t>
            </a:r>
            <a:r>
              <a:rPr lang="zh-CN" altLang="en-US" sz="2000" b="1" dirty="0">
                <a:solidFill>
                  <a:schemeClr val="tx1"/>
                </a:solidFill>
                <a:latin typeface="华文中宋" panose="02010600040101010101" pitchFamily="2" charset="-122"/>
                <a:ea typeface="华文中宋" panose="02010600040101010101" pitchFamily="2" charset="-122"/>
              </a:rPr>
              <a:t>实验序号</a:t>
            </a:r>
            <a:r>
              <a:rPr lang="en-US" altLang="zh-CN" sz="2000" dirty="0">
                <a:solidFill>
                  <a:schemeClr val="tx1"/>
                </a:solidFill>
                <a:latin typeface="华文中宋" panose="02010600040101010101" pitchFamily="2" charset="-122"/>
                <a:ea typeface="华文中宋" panose="02010600040101010101" pitchFamily="2" charset="-122"/>
              </a:rPr>
              <a:t>  </a:t>
            </a:r>
            <a:r>
              <a:rPr lang="zh-CN" altLang="en-US" sz="2000" dirty="0">
                <a:solidFill>
                  <a:schemeClr val="tx1"/>
                </a:solidFill>
                <a:latin typeface="华文中宋" panose="02010600040101010101" pitchFamily="2" charset="-122"/>
                <a:ea typeface="华文中宋" panose="02010600040101010101" pitchFamily="2" charset="-122"/>
              </a:rPr>
              <a:t>例：覃</a:t>
            </a:r>
            <a:r>
              <a:rPr lang="en-US" altLang="zh-CN" sz="2000" dirty="0">
                <a:solidFill>
                  <a:schemeClr val="tx1"/>
                </a:solidFill>
                <a:latin typeface="华文中宋" panose="02010600040101010101" pitchFamily="2" charset="-122"/>
                <a:ea typeface="华文中宋" panose="02010600040101010101" pitchFamily="2" charset="-122"/>
              </a:rPr>
              <a:t>xx</a:t>
            </a:r>
            <a:r>
              <a:rPr lang="zh-CN" altLang="en-US" sz="2000" dirty="0">
                <a:solidFill>
                  <a:schemeClr val="tx1"/>
                </a:solidFill>
                <a:latin typeface="华文中宋" panose="02010600040101010101" pitchFamily="2" charset="-122"/>
                <a:ea typeface="华文中宋" panose="02010600040101010101" pitchFamily="2" charset="-122"/>
              </a:rPr>
              <a:t>实验一</a:t>
            </a:r>
            <a:endParaRPr lang="en-US" altLang="zh-CN" sz="2000" dirty="0">
              <a:solidFill>
                <a:schemeClr val="tx1"/>
              </a:solidFill>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37029" y="886778"/>
            <a:ext cx="3448050" cy="523220"/>
          </a:xfrm>
          <a:prstGeom prst="rect">
            <a:avLst/>
          </a:prstGeom>
          <a:noFill/>
        </p:spPr>
        <p:txBody>
          <a:bodyPr wrap="square" rtlCol="0">
            <a:spAutoFit/>
          </a:bodyPr>
          <a:lstStyle/>
          <a:p>
            <a:pPr marL="571500" indent="-571500">
              <a:buFont typeface="Wingdings" panose="05000000000000000000" pitchFamily="2" charset="2"/>
              <a:buChar char="Ø"/>
            </a:pPr>
            <a:r>
              <a:rPr lang="zh-CN" altLang="en-US" sz="2800" dirty="0">
                <a:latin typeface="华文中宋" panose="02010600040101010101" pitchFamily="2" charset="-122"/>
                <a:ea typeface="华文中宋" panose="02010600040101010101" pitchFamily="2" charset="-122"/>
              </a:rPr>
              <a:t>基本原理</a:t>
            </a:r>
            <a:endParaRPr lang="zh-CN" altLang="en-US" sz="2800" dirty="0">
              <a:latin typeface="华文中宋" panose="02010600040101010101" pitchFamily="2" charset="-122"/>
              <a:ea typeface="华文中宋" panose="02010600040101010101" pitchFamily="2" charset="-122"/>
            </a:endParaRPr>
          </a:p>
        </p:txBody>
      </p:sp>
      <p:pic>
        <p:nvPicPr>
          <p:cNvPr id="7" name="内容占位符 6"/>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2735477" y="2436970"/>
            <a:ext cx="6721046" cy="3732623"/>
          </a:xfrm>
        </p:spPr>
      </p:pic>
      <p:sp>
        <p:nvSpPr>
          <p:cNvPr id="9" name="文本框 8"/>
          <p:cNvSpPr txBox="1"/>
          <p:nvPr/>
        </p:nvSpPr>
        <p:spPr>
          <a:xfrm>
            <a:off x="1295399" y="1529060"/>
            <a:ext cx="9210675" cy="707886"/>
          </a:xfrm>
          <a:prstGeom prst="rect">
            <a:avLst/>
          </a:prstGeom>
          <a:noFill/>
        </p:spPr>
        <p:txBody>
          <a:bodyPr wrap="square">
            <a:spAutoFit/>
          </a:bodyPr>
          <a:lstStyle/>
          <a:p>
            <a:pPr marL="342900" indent="-342900">
              <a:buFont typeface="Wingdings" panose="05000000000000000000" pitchFamily="2" charset="2"/>
              <a:buChar char="u"/>
            </a:pPr>
            <a:r>
              <a:rPr lang="zh-CN" altLang="en-US" sz="2000" b="0" i="0" dirty="0">
                <a:solidFill>
                  <a:srgbClr val="121212"/>
                </a:solidFill>
                <a:effectLst/>
                <a:latin typeface="华文中宋" panose="02010600040101010101" pitchFamily="2" charset="-122"/>
                <a:ea typeface="华文中宋" panose="02010600040101010101" pitchFamily="2" charset="-122"/>
              </a:rPr>
              <a:t>序列标注问题的输入是一个观测序列，输出是一个标记序列或状态序列。问题的目标在于学习一个模型，使它能够对观测序列给出标记序列作为预测。</a:t>
            </a:r>
            <a:endParaRPr lang="zh-CN" altLang="en-US" sz="2000" dirty="0">
              <a:latin typeface="华文中宋" panose="02010600040101010101" pitchFamily="2" charset="-122"/>
              <a:ea typeface="华文中宋" panose="0201060004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19175" y="1181100"/>
            <a:ext cx="5076825" cy="400110"/>
          </a:xfrm>
          <a:prstGeom prst="rect">
            <a:avLst/>
          </a:prstGeom>
          <a:noFill/>
        </p:spPr>
        <p:txBody>
          <a:bodyPr wrap="square" rtlCol="0">
            <a:spAutoFit/>
          </a:bodyPr>
          <a:lstStyle/>
          <a:p>
            <a:pPr marL="342900" indent="-342900">
              <a:buFont typeface="Wingdings" panose="05000000000000000000" pitchFamily="2" charset="2"/>
              <a:buChar char="u"/>
            </a:pPr>
            <a:r>
              <a:rPr lang="zh-CN" altLang="en-US" sz="2000" dirty="0">
                <a:latin typeface="华文中宋" panose="02010600040101010101" pitchFamily="2" charset="-122"/>
                <a:ea typeface="华文中宋" panose="02010600040101010101" pitchFamily="2" charset="-122"/>
              </a:rPr>
              <a:t>命名实体识别</a:t>
            </a:r>
            <a:endParaRPr lang="zh-CN" altLang="en-US" sz="2000" dirty="0">
              <a:latin typeface="华文中宋" panose="02010600040101010101" pitchFamily="2" charset="-122"/>
              <a:ea typeface="华文中宋" panose="02010600040101010101" pitchFamily="2" charset="-122"/>
            </a:endParaRPr>
          </a:p>
        </p:txBody>
      </p:sp>
      <p:sp>
        <p:nvSpPr>
          <p:cNvPr id="5" name="文本框 4"/>
          <p:cNvSpPr txBox="1"/>
          <p:nvPr/>
        </p:nvSpPr>
        <p:spPr>
          <a:xfrm>
            <a:off x="1471612" y="1868862"/>
            <a:ext cx="9248776" cy="874278"/>
          </a:xfrm>
          <a:prstGeom prst="rect">
            <a:avLst/>
          </a:prstGeom>
          <a:noFill/>
        </p:spPr>
        <p:txBody>
          <a:bodyPr wrap="square" rtlCol="0">
            <a:spAutoFit/>
          </a:bodyPr>
          <a:lstStyle/>
          <a:p>
            <a:pPr>
              <a:lnSpc>
                <a:spcPct val="150000"/>
              </a:lnSpc>
            </a:pPr>
            <a:r>
              <a:rPr lang="zh-CN" altLang="en-US" dirty="0">
                <a:latin typeface="华文中宋" panose="02010600040101010101" pitchFamily="2" charset="-122"/>
                <a:ea typeface="华文中宋" panose="02010600040101010101" pitchFamily="2" charset="-122"/>
              </a:rPr>
              <a:t>识别出文本中</a:t>
            </a:r>
            <a:r>
              <a:rPr lang="zh-CN" altLang="en-US" dirty="0">
                <a:solidFill>
                  <a:srgbClr val="FF0000"/>
                </a:solidFill>
                <a:latin typeface="华文中宋" panose="02010600040101010101" pitchFamily="2" charset="-122"/>
                <a:ea typeface="华文中宋" panose="02010600040101010101" pitchFamily="2" charset="-122"/>
              </a:rPr>
              <a:t>具有特定意义的实体字符串边界</a:t>
            </a:r>
            <a:r>
              <a:rPr lang="zh-CN" altLang="en-US" dirty="0">
                <a:latin typeface="华文中宋" panose="02010600040101010101" pitchFamily="2" charset="-122"/>
                <a:ea typeface="华文中宋" panose="02010600040101010101" pitchFamily="2" charset="-122"/>
              </a:rPr>
              <a:t>，</a:t>
            </a:r>
            <a:r>
              <a:rPr lang="zh-CN" altLang="en-US" dirty="0">
                <a:solidFill>
                  <a:srgbClr val="FF0000"/>
                </a:solidFill>
                <a:latin typeface="华文中宋" panose="02010600040101010101" pitchFamily="2" charset="-122"/>
                <a:ea typeface="华文中宋" panose="02010600040101010101" pitchFamily="2" charset="-122"/>
              </a:rPr>
              <a:t>并归类到预定义类别</a:t>
            </a:r>
            <a:r>
              <a:rPr lang="zh-CN" altLang="en-US" dirty="0">
                <a:latin typeface="华文中宋" panose="02010600040101010101" pitchFamily="2" charset="-122"/>
                <a:ea typeface="华文中宋" panose="02010600040101010101" pitchFamily="2" charset="-122"/>
              </a:rPr>
              <a:t>，传统识别任务识别时间时间、机构名、地点等，但随着应用逐渐发展为识别特殊预定义类别。</a:t>
            </a:r>
            <a:endParaRPr lang="zh-CN" altLang="en-US" dirty="0">
              <a:latin typeface="华文中宋" panose="02010600040101010101" pitchFamily="2" charset="-122"/>
              <a:ea typeface="华文中宋" panose="02010600040101010101" pitchFamily="2" charset="-122"/>
            </a:endParaRPr>
          </a:p>
        </p:txBody>
      </p:sp>
      <p:sp>
        <p:nvSpPr>
          <p:cNvPr id="6" name="文本框 5"/>
          <p:cNvSpPr txBox="1"/>
          <p:nvPr/>
        </p:nvSpPr>
        <p:spPr>
          <a:xfrm>
            <a:off x="1471612" y="3030792"/>
            <a:ext cx="5534025" cy="369332"/>
          </a:xfrm>
          <a:prstGeom prst="rect">
            <a:avLst/>
          </a:prstGeom>
          <a:noFill/>
        </p:spPr>
        <p:txBody>
          <a:bodyPr wrap="square" rtlCol="0">
            <a:spAutoFit/>
          </a:bodyPr>
          <a:lstStyle/>
          <a:p>
            <a:r>
              <a:rPr lang="zh-CN" altLang="en-US" b="1" dirty="0">
                <a:latin typeface="华文中宋" panose="02010600040101010101" pitchFamily="2" charset="-122"/>
                <a:ea typeface="华文中宋" panose="02010600040101010101" pitchFamily="2" charset="-122"/>
              </a:rPr>
              <a:t>信息抽取（</a:t>
            </a:r>
            <a:r>
              <a:rPr lang="en-US" altLang="zh-CN" b="1" dirty="0">
                <a:latin typeface="华文中宋" panose="02010600040101010101" pitchFamily="2" charset="-122"/>
                <a:ea typeface="华文中宋" panose="02010600040101010101" pitchFamily="2" charset="-122"/>
              </a:rPr>
              <a:t>IE</a:t>
            </a:r>
            <a:r>
              <a:rPr lang="zh-CN" altLang="en-US" b="1" dirty="0">
                <a:latin typeface="华文中宋" panose="02010600040101010101" pitchFamily="2" charset="-122"/>
                <a:ea typeface="华文中宋" panose="02010600040101010101" pitchFamily="2" charset="-122"/>
              </a:rPr>
              <a:t>）</a:t>
            </a:r>
            <a:r>
              <a:rPr lang="en-US" altLang="zh-CN" b="1" dirty="0">
                <a:latin typeface="华文中宋" panose="02010600040101010101" pitchFamily="2" charset="-122"/>
                <a:ea typeface="华文中宋" panose="02010600040101010101" pitchFamily="2" charset="-122"/>
              </a:rPr>
              <a:t>= </a:t>
            </a:r>
            <a:r>
              <a:rPr lang="zh-CN" altLang="en-US" b="1" dirty="0">
                <a:latin typeface="华文中宋" panose="02010600040101010101" pitchFamily="2" charset="-122"/>
                <a:ea typeface="华文中宋" panose="02010600040101010101" pitchFamily="2" charset="-122"/>
              </a:rPr>
              <a:t>命名实体识别 </a:t>
            </a:r>
            <a:r>
              <a:rPr lang="en-US" altLang="zh-CN" b="1" dirty="0">
                <a:latin typeface="华文中宋" panose="02010600040101010101" pitchFamily="2" charset="-122"/>
                <a:ea typeface="华文中宋" panose="02010600040101010101" pitchFamily="2" charset="-122"/>
              </a:rPr>
              <a:t>+ </a:t>
            </a:r>
            <a:r>
              <a:rPr lang="zh-CN" altLang="en-US" b="1" dirty="0">
                <a:latin typeface="华文中宋" panose="02010600040101010101" pitchFamily="2" charset="-122"/>
                <a:ea typeface="华文中宋" panose="02010600040101010101" pitchFamily="2" charset="-122"/>
              </a:rPr>
              <a:t>关系抽取</a:t>
            </a:r>
            <a:endParaRPr lang="zh-CN" altLang="en-US" b="1" dirty="0">
              <a:latin typeface="华文中宋" panose="02010600040101010101" pitchFamily="2" charset="-122"/>
              <a:ea typeface="华文中宋" panose="02010600040101010101" pitchFamily="2" charset="-122"/>
            </a:endParaRPr>
          </a:p>
        </p:txBody>
      </p:sp>
      <p:sp>
        <p:nvSpPr>
          <p:cNvPr id="8" name="文本框 7"/>
          <p:cNvSpPr txBox="1"/>
          <p:nvPr/>
        </p:nvSpPr>
        <p:spPr>
          <a:xfrm>
            <a:off x="1471613" y="3926442"/>
            <a:ext cx="2833688" cy="2536272"/>
          </a:xfrm>
          <a:prstGeom prst="rect">
            <a:avLst/>
          </a:prstGeom>
          <a:noFill/>
        </p:spPr>
        <p:txBody>
          <a:bodyPr wrap="square" rtlCol="0">
            <a:spAutoFit/>
          </a:bodyPr>
          <a:lstStyle/>
          <a:p>
            <a:pPr>
              <a:lnSpc>
                <a:spcPct val="150000"/>
              </a:lnSpc>
            </a:pPr>
            <a:r>
              <a:rPr lang="zh-CN" altLang="en-US" dirty="0">
                <a:latin typeface="华文中宋" panose="02010600040101010101" pitchFamily="2" charset="-122"/>
                <a:ea typeface="华文中宋" panose="02010600040101010101" pitchFamily="2" charset="-122"/>
              </a:rPr>
              <a:t>命名实体识别是信息抽取、问答系统、句法分析、机器翻译等</a:t>
            </a:r>
            <a:r>
              <a:rPr lang="en-US" altLang="zh-CN" dirty="0">
                <a:latin typeface="华文中宋" panose="02010600040101010101" pitchFamily="2" charset="-122"/>
                <a:ea typeface="华文中宋" panose="02010600040101010101" pitchFamily="2" charset="-122"/>
              </a:rPr>
              <a:t>NLP</a:t>
            </a:r>
            <a:r>
              <a:rPr lang="zh-CN" altLang="en-US" dirty="0">
                <a:latin typeface="华文中宋" panose="02010600040101010101" pitchFamily="2" charset="-122"/>
                <a:ea typeface="华文中宋" panose="02010600040101010101" pitchFamily="2" charset="-122"/>
              </a:rPr>
              <a:t>上层应用的重要基础工具，在自然语言处理技术走向实用化的领域中占有重要地位。</a:t>
            </a:r>
            <a:endParaRPr lang="zh-CN" altLang="en-US" dirty="0">
              <a:latin typeface="华文中宋" panose="02010600040101010101" pitchFamily="2" charset="-122"/>
              <a:ea typeface="华文中宋" panose="02010600040101010101" pitchFamily="2" charset="-122"/>
            </a:endParaRPr>
          </a:p>
        </p:txBody>
      </p:sp>
      <p:pic>
        <p:nvPicPr>
          <p:cNvPr id="11" name="图片 10"/>
          <p:cNvPicPr>
            <a:picLocks noChangeAspect="1"/>
          </p:cNvPicPr>
          <p:nvPr/>
        </p:nvPicPr>
        <p:blipFill rotWithShape="1">
          <a:blip r:embed="rId1">
            <a:extLst>
              <a:ext uri="{28A0092B-C50C-407E-A947-70E740481C1C}">
                <a14:useLocalDpi xmlns:a14="http://schemas.microsoft.com/office/drawing/2010/main" val="0"/>
              </a:ext>
            </a:extLst>
          </a:blip>
          <a:srcRect r="1426"/>
          <a:stretch>
            <a:fillRect/>
          </a:stretch>
        </p:blipFill>
        <p:spPr>
          <a:xfrm>
            <a:off x="6786562" y="2985309"/>
            <a:ext cx="4538663" cy="373473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19175" y="1181100"/>
            <a:ext cx="5076825" cy="40011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u"/>
              <a:defRPr/>
            </a:pPr>
            <a:r>
              <a:rPr lang="zh-CN" altLang="en-US" sz="2000" dirty="0">
                <a:solidFill>
                  <a:prstClr val="black"/>
                </a:solidFill>
                <a:latin typeface="华文中宋" panose="02010600040101010101" pitchFamily="2" charset="-122"/>
                <a:ea typeface="华文中宋" panose="02010600040101010101" pitchFamily="2" charset="-122"/>
              </a:rPr>
              <a:t>标签体系</a:t>
            </a:r>
            <a:endParaRPr kumimoji="0" lang="zh-CN" altLang="en-US" sz="20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33305" y="1820458"/>
            <a:ext cx="7582290" cy="4140413"/>
          </a:xfrm>
          <a:prstGeom prst="rect">
            <a:avLst/>
          </a:prstGeom>
        </p:spPr>
      </p:pic>
      <p:sp>
        <p:nvSpPr>
          <p:cNvPr id="9" name="文本框 8"/>
          <p:cNvSpPr txBox="1"/>
          <p:nvPr/>
        </p:nvSpPr>
        <p:spPr>
          <a:xfrm>
            <a:off x="9153525" y="2967335"/>
            <a:ext cx="2810070" cy="2120773"/>
          </a:xfrm>
          <a:prstGeom prst="rect">
            <a:avLst/>
          </a:prstGeom>
          <a:noFill/>
        </p:spPr>
        <p:txBody>
          <a:bodyPr wrap="square">
            <a:spAutoFit/>
          </a:bodyPr>
          <a:lstStyle/>
          <a:p>
            <a:pPr>
              <a:lnSpc>
                <a:spcPct val="150000"/>
              </a:lnSpc>
            </a:pPr>
            <a:r>
              <a:rPr lang="zh-CN" altLang="en-US" dirty="0">
                <a:latin typeface="华文中宋" panose="02010600040101010101" pitchFamily="2" charset="-122"/>
                <a:ea typeface="华文中宋" panose="02010600040101010101" pitchFamily="2" charset="-122"/>
              </a:rPr>
              <a:t>大部分情况下，标签体系越复杂准确度也越高，但相应的训练时间也会增加。因此需要根据实际情况选择合适的标签体系。</a:t>
            </a:r>
            <a:endParaRPr lang="zh-CN" altLang="en-US" dirty="0">
              <a:latin typeface="华文中宋" panose="02010600040101010101" pitchFamily="2" charset="-122"/>
              <a:ea typeface="华文中宋" panose="02010600040101010101" pitchFamily="2" charset="-122"/>
            </a:endParaRPr>
          </a:p>
        </p:txBody>
      </p:sp>
      <p:sp>
        <p:nvSpPr>
          <p:cNvPr id="10" name="矩形 9"/>
          <p:cNvSpPr/>
          <p:nvPr/>
        </p:nvSpPr>
        <p:spPr>
          <a:xfrm>
            <a:off x="5305425" y="2066925"/>
            <a:ext cx="1447800" cy="4667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6800" y="474662"/>
            <a:ext cx="10515600" cy="1325563"/>
          </a:xfrm>
        </p:spPr>
        <p:txBody>
          <a:bodyPr>
            <a:normAutofit/>
          </a:bodyPr>
          <a:lstStyle/>
          <a:p>
            <a:r>
              <a:rPr lang="zh-CN" altLang="en-US" sz="3600" dirty="0">
                <a:latin typeface="华文中宋" panose="02010600040101010101" pitchFamily="2" charset="-122"/>
                <a:ea typeface="华文中宋" panose="02010600040101010101" pitchFamily="2" charset="-122"/>
              </a:rPr>
              <a:t>建模方式</a:t>
            </a:r>
            <a:endParaRPr lang="zh-CN" altLang="en-US" sz="3600" dirty="0">
              <a:latin typeface="华文中宋" panose="02010600040101010101" pitchFamily="2" charset="-122"/>
              <a:ea typeface="华文中宋" panose="02010600040101010101" pitchFamily="2" charset="-122"/>
            </a:endParaRPr>
          </a:p>
        </p:txBody>
      </p:sp>
      <p:sp>
        <p:nvSpPr>
          <p:cNvPr id="4" name="内容占位符 3"/>
          <p:cNvSpPr>
            <a:spLocks noGrp="1"/>
          </p:cNvSpPr>
          <p:nvPr>
            <p:ph idx="1"/>
          </p:nvPr>
        </p:nvSpPr>
        <p:spPr>
          <a:xfrm>
            <a:off x="838200" y="1568450"/>
            <a:ext cx="10515600" cy="4351338"/>
          </a:xfrm>
        </p:spPr>
        <p:txBody>
          <a:bodyPr/>
          <a:lstStyle/>
          <a:p>
            <a:pPr>
              <a:buFont typeface="Wingdings" panose="05000000000000000000" pitchFamily="2" charset="2"/>
              <a:buChar char="Ø"/>
            </a:pPr>
            <a:endParaRPr lang="en-US" altLang="zh-CN" b="1" i="0" dirty="0">
              <a:solidFill>
                <a:srgbClr val="000000"/>
              </a:solidFill>
              <a:effectLst/>
              <a:latin typeface="华文中宋" panose="02010600040101010101" pitchFamily="2" charset="-122"/>
              <a:ea typeface="华文中宋" panose="02010600040101010101" pitchFamily="2" charset="-122"/>
            </a:endParaRPr>
          </a:p>
          <a:p>
            <a:pPr marL="0" indent="0">
              <a:buNone/>
            </a:pPr>
            <a:endParaRPr lang="zh-CN" altLang="en-US" dirty="0"/>
          </a:p>
        </p:txBody>
      </p:sp>
      <p:sp>
        <p:nvSpPr>
          <p:cNvPr id="3" name="文本框 2"/>
          <p:cNvSpPr txBox="1"/>
          <p:nvPr/>
        </p:nvSpPr>
        <p:spPr>
          <a:xfrm>
            <a:off x="1066800" y="1800225"/>
            <a:ext cx="5295900" cy="52322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800" dirty="0">
                <a:latin typeface="华文中宋" panose="02010600040101010101" pitchFamily="2" charset="-122"/>
                <a:ea typeface="华文中宋" panose="02010600040101010101" pitchFamily="2" charset="-122"/>
              </a:rPr>
              <a:t>发展历程</a:t>
            </a:r>
            <a:endParaRPr lang="zh-CN" altLang="en-US" sz="2800" dirty="0">
              <a:latin typeface="华文中宋" panose="02010600040101010101" pitchFamily="2" charset="-122"/>
              <a:ea typeface="华文中宋" panose="02010600040101010101" pitchFamily="2"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53516" y="2734062"/>
            <a:ext cx="7912878" cy="2459850"/>
          </a:xfrm>
          <a:prstGeom prst="rect">
            <a:avLst/>
          </a:prstGeom>
        </p:spPr>
      </p:pic>
      <p:sp>
        <p:nvSpPr>
          <p:cNvPr id="8" name="矩形 7"/>
          <p:cNvSpPr/>
          <p:nvPr/>
        </p:nvSpPr>
        <p:spPr>
          <a:xfrm>
            <a:off x="5695950" y="4210050"/>
            <a:ext cx="1562100" cy="3714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latin typeface="华文中宋" panose="02010600040101010101" pitchFamily="2" charset="-122"/>
                <a:ea typeface="华文中宋" panose="02010600040101010101" pitchFamily="2" charset="-122"/>
              </a:rPr>
              <a:t>建模方式</a:t>
            </a:r>
            <a:endParaRPr lang="zh-CN" altLang="en-US" sz="3600" dirty="0">
              <a:latin typeface="华文中宋" panose="02010600040101010101" pitchFamily="2" charset="-122"/>
              <a:ea typeface="华文中宋" panose="02010600040101010101" pitchFamily="2" charset="-122"/>
            </a:endParaRPr>
          </a:p>
        </p:txBody>
      </p:sp>
      <p:sp>
        <p:nvSpPr>
          <p:cNvPr id="4" name="内容占位符 3"/>
          <p:cNvSpPr>
            <a:spLocks noGrp="1"/>
          </p:cNvSpPr>
          <p:nvPr>
            <p:ph idx="1"/>
          </p:nvPr>
        </p:nvSpPr>
        <p:spPr>
          <a:xfrm>
            <a:off x="838200" y="1568450"/>
            <a:ext cx="10515600" cy="4351338"/>
          </a:xfrm>
        </p:spPr>
        <p:txBody>
          <a:bodyPr/>
          <a:lstStyle/>
          <a:p>
            <a:pPr>
              <a:buFont typeface="Wingdings" panose="05000000000000000000" pitchFamily="2" charset="2"/>
              <a:buChar char="Ø"/>
            </a:pPr>
            <a:r>
              <a:rPr lang="zh-CN" altLang="en-US" b="1" i="0" dirty="0">
                <a:solidFill>
                  <a:srgbClr val="000000"/>
                </a:solidFill>
                <a:effectLst/>
                <a:latin typeface="华文中宋" panose="02010600040101010101" pitchFamily="2" charset="-122"/>
                <a:ea typeface="华文中宋" panose="02010600040101010101" pitchFamily="2" charset="-122"/>
              </a:rPr>
              <a:t>条件随机场</a:t>
            </a:r>
            <a:r>
              <a:rPr lang="en-US" altLang="zh-CN" b="1" i="0" dirty="0">
                <a:solidFill>
                  <a:srgbClr val="000000"/>
                </a:solidFill>
                <a:effectLst/>
                <a:latin typeface="华文中宋" panose="02010600040101010101" pitchFamily="2" charset="-122"/>
                <a:ea typeface="华文中宋" panose="02010600040101010101" pitchFamily="2" charset="-122"/>
              </a:rPr>
              <a:t>(Conditional Random Field, CRF)</a:t>
            </a:r>
            <a:endParaRPr lang="en-US" altLang="zh-CN" b="1" i="0" dirty="0">
              <a:solidFill>
                <a:srgbClr val="000000"/>
              </a:solidFill>
              <a:effectLst/>
              <a:latin typeface="华文中宋" panose="02010600040101010101" pitchFamily="2" charset="-122"/>
              <a:ea typeface="华文中宋" panose="02010600040101010101" pitchFamily="2" charset="-122"/>
            </a:endParaRPr>
          </a:p>
          <a:p>
            <a:pPr marL="0" indent="0">
              <a:buNone/>
            </a:pPr>
            <a:endParaRPr lang="zh-CN" altLang="en-US" dirty="0"/>
          </a:p>
        </p:txBody>
      </p:sp>
      <p:sp>
        <p:nvSpPr>
          <p:cNvPr id="7" name="文本框 6"/>
          <p:cNvSpPr txBox="1"/>
          <p:nvPr/>
        </p:nvSpPr>
        <p:spPr>
          <a:xfrm>
            <a:off x="1142999" y="2228850"/>
            <a:ext cx="9648825" cy="1289777"/>
          </a:xfrm>
          <a:prstGeom prst="rect">
            <a:avLst/>
          </a:prstGeom>
          <a:noFill/>
        </p:spPr>
        <p:txBody>
          <a:bodyPr wrap="square" rtlCol="0">
            <a:spAutoFit/>
          </a:bodyPr>
          <a:lstStyle/>
          <a:p>
            <a:pPr>
              <a:lnSpc>
                <a:spcPct val="150000"/>
              </a:lnSpc>
            </a:pPr>
            <a:r>
              <a:rPr lang="zh-CN" altLang="en-US" dirty="0">
                <a:latin typeface="华文中宋" panose="02010600040101010101" pitchFamily="2" charset="-122"/>
                <a:ea typeface="华文中宋" panose="02010600040101010101" pitchFamily="2" charset="-122"/>
              </a:rPr>
              <a:t>从上文的举例可以看到，对序列进行标注，实际上是对序列中每个</a:t>
            </a:r>
            <a:r>
              <a:rPr lang="en-US" altLang="zh-CN" dirty="0">
                <a:latin typeface="华文中宋" panose="02010600040101010101" pitchFamily="2" charset="-122"/>
                <a:ea typeface="华文中宋" panose="02010600040101010101" pitchFamily="2" charset="-122"/>
              </a:rPr>
              <a:t>Token</a:t>
            </a:r>
            <a:r>
              <a:rPr lang="zh-CN" altLang="en-US" dirty="0">
                <a:latin typeface="华文中宋" panose="02010600040101010101" pitchFamily="2" charset="-122"/>
                <a:ea typeface="华文中宋" panose="02010600040101010101" pitchFamily="2" charset="-122"/>
              </a:rPr>
              <a:t>进行标签预测，可以直接视作简单的多分类问题。但是序列标注不仅仅需要对单个</a:t>
            </a:r>
            <a:r>
              <a:rPr lang="en-US" altLang="zh-CN" dirty="0">
                <a:latin typeface="华文中宋" panose="02010600040101010101" pitchFamily="2" charset="-122"/>
                <a:ea typeface="华文中宋" panose="02010600040101010101" pitchFamily="2" charset="-122"/>
              </a:rPr>
              <a:t>Token</a:t>
            </a:r>
            <a:r>
              <a:rPr lang="zh-CN" altLang="en-US" dirty="0">
                <a:latin typeface="华文中宋" panose="02010600040101010101" pitchFamily="2" charset="-122"/>
                <a:ea typeface="华文中宋" panose="02010600040101010101" pitchFamily="2" charset="-122"/>
              </a:rPr>
              <a:t>进行分类预测，同时相邻</a:t>
            </a:r>
            <a:r>
              <a:rPr lang="en-US" altLang="zh-CN" dirty="0">
                <a:latin typeface="华文中宋" panose="02010600040101010101" pitchFamily="2" charset="-122"/>
                <a:ea typeface="华文中宋" panose="02010600040101010101" pitchFamily="2" charset="-122"/>
              </a:rPr>
              <a:t>Token</a:t>
            </a:r>
            <a:r>
              <a:rPr lang="zh-CN" altLang="en-US" dirty="0">
                <a:latin typeface="华文中宋" panose="02010600040101010101" pitchFamily="2" charset="-122"/>
                <a:ea typeface="华文中宋" panose="02010600040101010101" pitchFamily="2" charset="-122"/>
              </a:rPr>
              <a:t>直接有关联关系。以清华大学一词为例</a:t>
            </a:r>
            <a:r>
              <a:rPr lang="en-US" altLang="zh-CN" dirty="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616065" y="3613877"/>
            <a:ext cx="3359669" cy="1380554"/>
          </a:xfrm>
          <a:prstGeom prst="rect">
            <a:avLst/>
          </a:prstGeom>
        </p:spPr>
      </p:pic>
      <p:sp>
        <p:nvSpPr>
          <p:cNvPr id="11" name="文本框 10"/>
          <p:cNvSpPr txBox="1"/>
          <p:nvPr/>
        </p:nvSpPr>
        <p:spPr>
          <a:xfrm>
            <a:off x="1476375" y="4825976"/>
            <a:ext cx="8763000" cy="1705275"/>
          </a:xfrm>
          <a:prstGeom prst="rect">
            <a:avLst/>
          </a:prstGeom>
          <a:noFill/>
        </p:spPr>
        <p:txBody>
          <a:bodyPr wrap="square">
            <a:spAutoFit/>
          </a:bodyPr>
          <a:lstStyle/>
          <a:p>
            <a:pPr>
              <a:lnSpc>
                <a:spcPct val="150000"/>
              </a:lnSpc>
            </a:pPr>
            <a:r>
              <a:rPr lang="zh-CN" altLang="en-US" dirty="0">
                <a:latin typeface="华文中宋" panose="02010600040101010101" pitchFamily="2" charset="-122"/>
                <a:ea typeface="华文中宋" panose="02010600040101010101" pitchFamily="2" charset="-122"/>
              </a:rPr>
              <a:t>正确的实体中包含的4个Token有依赖关系，I前必须是B或I，而错误输出结果将清字标注为O，违背了这一依赖。将命名实体识别视为多分类问题，则每个词的预测概率都是独立的，易产生类似的问题，因此需要引入一种能够学习到此种关联关系的算法来保证预测结果的正确性。</a:t>
            </a:r>
            <a:r>
              <a:rPr lang="zh-CN" altLang="en-US" b="1" dirty="0">
                <a:solidFill>
                  <a:srgbClr val="FF0000"/>
                </a:solidFill>
                <a:latin typeface="华文中宋" panose="02010600040101010101" pitchFamily="2" charset="-122"/>
                <a:ea typeface="华文中宋" panose="02010600040101010101" pitchFamily="2" charset="-122"/>
              </a:rPr>
              <a:t>而条件随机场是适合此类场景的一种概率图模型。</a:t>
            </a:r>
            <a:endParaRPr lang="zh-CN" altLang="en-US" b="1" dirty="0">
              <a:solidFill>
                <a:srgbClr val="FF0000"/>
              </a:solidFill>
              <a:latin typeface="华文中宋" panose="02010600040101010101" pitchFamily="2" charset="-122"/>
              <a:ea typeface="华文中宋" panose="02010600040101010101" pitchFamily="2" charset="-122"/>
            </a:endParaRPr>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5734" y="3824638"/>
            <a:ext cx="3359669" cy="95371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latin typeface="华文中宋" panose="02010600040101010101" pitchFamily="2" charset="-122"/>
                <a:ea typeface="华文中宋" panose="02010600040101010101" pitchFamily="2" charset="-122"/>
              </a:rPr>
              <a:t>建模方式</a:t>
            </a:r>
            <a:endParaRPr lang="zh-CN" altLang="en-US" sz="3600" dirty="0">
              <a:latin typeface="华文中宋" panose="02010600040101010101" pitchFamily="2" charset="-122"/>
              <a:ea typeface="华文中宋" panose="02010600040101010101" pitchFamily="2" charset="-122"/>
            </a:endParaRPr>
          </a:p>
        </p:txBody>
      </p:sp>
      <p:sp>
        <p:nvSpPr>
          <p:cNvPr id="4" name="内容占位符 3"/>
          <p:cNvSpPr>
            <a:spLocks noGrp="1"/>
          </p:cNvSpPr>
          <p:nvPr>
            <p:ph idx="1"/>
          </p:nvPr>
        </p:nvSpPr>
        <p:spPr>
          <a:xfrm>
            <a:off x="838200" y="1568450"/>
            <a:ext cx="10515600" cy="4351338"/>
          </a:xfrm>
        </p:spPr>
        <p:txBody>
          <a:bodyPr/>
          <a:lstStyle/>
          <a:p>
            <a:pPr>
              <a:buFont typeface="Wingdings" panose="05000000000000000000" pitchFamily="2" charset="2"/>
              <a:buChar char="Ø"/>
            </a:pPr>
            <a:r>
              <a:rPr lang="zh-CN" altLang="en-US" b="1" i="0" dirty="0">
                <a:solidFill>
                  <a:srgbClr val="000000"/>
                </a:solidFill>
                <a:effectLst/>
                <a:latin typeface="华文中宋" panose="02010600040101010101" pitchFamily="2" charset="-122"/>
                <a:ea typeface="华文中宋" panose="02010600040101010101" pitchFamily="2" charset="-122"/>
              </a:rPr>
              <a:t>线性链条件随机场</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31967" y="3324997"/>
            <a:ext cx="6204269" cy="838243"/>
          </a:xfrm>
          <a:prstGeom prst="rect">
            <a:avLst/>
          </a:prstGeom>
        </p:spPr>
      </p:pic>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982" y="2175610"/>
            <a:ext cx="8651890" cy="986690"/>
          </a:xfrm>
          <a:prstGeom prst="rect">
            <a:avLst/>
          </a:prstGeom>
        </p:spPr>
      </p:pic>
      <p:sp>
        <p:nvSpPr>
          <p:cNvPr id="17" name="文本框 16"/>
          <p:cNvSpPr txBox="1"/>
          <p:nvPr/>
        </p:nvSpPr>
        <p:spPr>
          <a:xfrm>
            <a:off x="1662289" y="5816471"/>
            <a:ext cx="8591550" cy="369332"/>
          </a:xfrm>
          <a:prstGeom prst="rect">
            <a:avLst/>
          </a:prstGeom>
          <a:noFill/>
        </p:spPr>
        <p:txBody>
          <a:bodyPr wrap="square">
            <a:spAutoFit/>
          </a:bodyPr>
          <a:lstStyle/>
          <a:p>
            <a:r>
              <a:rPr lang="zh-CN" altLang="en-US" dirty="0">
                <a:latin typeface="华文中宋" panose="02010600040101010101" pitchFamily="2" charset="-122"/>
                <a:ea typeface="华文中宋" panose="02010600040101010101" pitchFamily="2" charset="-122"/>
              </a:rPr>
              <a:t>用于序列标注问题的线性链条件随机场是由输入序列来预测输出序列的</a:t>
            </a:r>
            <a:r>
              <a:rPr lang="zh-CN" altLang="en-US" b="1" dirty="0">
                <a:solidFill>
                  <a:srgbClr val="FF0000"/>
                </a:solidFill>
                <a:latin typeface="华文中宋" panose="02010600040101010101" pitchFamily="2" charset="-122"/>
                <a:ea typeface="华文中宋" panose="02010600040101010101" pitchFamily="2" charset="-122"/>
              </a:rPr>
              <a:t>判别式模型</a:t>
            </a:r>
            <a:r>
              <a:rPr lang="zh-CN" altLang="en-US" dirty="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19" name="文本框 18"/>
          <p:cNvSpPr txBox="1"/>
          <p:nvPr/>
        </p:nvSpPr>
        <p:spPr>
          <a:xfrm>
            <a:off x="1595614" y="4174050"/>
            <a:ext cx="6576835" cy="1289777"/>
          </a:xfrm>
          <a:prstGeom prst="rect">
            <a:avLst/>
          </a:prstGeom>
          <a:noFill/>
        </p:spPr>
        <p:txBody>
          <a:bodyPr wrap="square">
            <a:spAutoFit/>
          </a:bodyPr>
          <a:lstStyle/>
          <a:p>
            <a:pPr>
              <a:lnSpc>
                <a:spcPct val="150000"/>
              </a:lnSpc>
            </a:pPr>
            <a:r>
              <a:rPr lang="zh-CN" altLang="en-US" b="1" dirty="0">
                <a:latin typeface="华文中宋" panose="02010600040101010101" pitchFamily="2" charset="-122"/>
                <a:ea typeface="华文中宋" panose="02010600040101010101" pitchFamily="2" charset="-122"/>
              </a:rPr>
              <a:t>设两组随机变量X=(X1,...,Xn)，Y=(Y1,...,Yn)</a:t>
            </a:r>
            <a:endParaRPr lang="en-US" altLang="zh-CN" b="1" dirty="0">
              <a:latin typeface="华文中宋" panose="02010600040101010101" pitchFamily="2" charset="-122"/>
              <a:ea typeface="华文中宋" panose="02010600040101010101" pitchFamily="2" charset="-122"/>
            </a:endParaRPr>
          </a:p>
          <a:p>
            <a:pPr>
              <a:lnSpc>
                <a:spcPct val="150000"/>
              </a:lnSpc>
            </a:pPr>
            <a:r>
              <a:rPr lang="zh-CN" altLang="en-US" b="1" dirty="0">
                <a:latin typeface="华文中宋" panose="02010600040101010101" pitchFamily="2" charset="-122"/>
                <a:ea typeface="华文中宋" panose="02010600040101010101" pitchFamily="2" charset="-122"/>
              </a:rPr>
              <a:t>那么线性链条件随机场的定义为：</a:t>
            </a:r>
            <a:endParaRPr lang="en-US" altLang="zh-CN" b="1" dirty="0">
              <a:latin typeface="华文中宋" panose="02010600040101010101" pitchFamily="2" charset="-122"/>
              <a:ea typeface="华文中宋" panose="02010600040101010101" pitchFamily="2" charset="-122"/>
            </a:endParaRPr>
          </a:p>
          <a:p>
            <a:pPr>
              <a:lnSpc>
                <a:spcPct val="150000"/>
              </a:lnSpc>
            </a:pPr>
            <a:r>
              <a:rPr lang="zh-CN" altLang="en-US" b="1" dirty="0">
                <a:latin typeface="华文中宋" panose="02010600040101010101" pitchFamily="2" charset="-122"/>
                <a:ea typeface="华文中宋" panose="02010600040101010101" pitchFamily="2" charset="-122"/>
              </a:rPr>
              <a:t>P(Yi</a:t>
            </a:r>
            <a:r>
              <a:rPr lang="en-US" altLang="zh-CN" b="1" dirty="0">
                <a:latin typeface="华文中宋" panose="02010600040101010101" pitchFamily="2" charset="-122"/>
                <a:ea typeface="华文中宋" panose="02010600040101010101" pitchFamily="2" charset="-122"/>
              </a:rPr>
              <a:t>|</a:t>
            </a:r>
            <a:r>
              <a:rPr lang="zh-CN" altLang="en-US" b="1" dirty="0">
                <a:latin typeface="华文中宋" panose="02010600040101010101" pitchFamily="2" charset="-122"/>
                <a:ea typeface="华文中宋" panose="02010600040101010101" pitchFamily="2" charset="-122"/>
              </a:rPr>
              <a:t>X,Y1,...Yi-1,Yi+1,...,Yn) = P(Yi</a:t>
            </a:r>
            <a:r>
              <a:rPr lang="en-US" altLang="zh-CN" b="1" dirty="0">
                <a:latin typeface="华文中宋" panose="02010600040101010101" pitchFamily="2" charset="-122"/>
                <a:ea typeface="华文中宋" panose="02010600040101010101" pitchFamily="2" charset="-122"/>
              </a:rPr>
              <a:t>|</a:t>
            </a:r>
            <a:r>
              <a:rPr lang="zh-CN" altLang="en-US" b="1" dirty="0">
                <a:latin typeface="华文中宋" panose="02010600040101010101" pitchFamily="2" charset="-122"/>
                <a:ea typeface="华文中宋" panose="02010600040101010101" pitchFamily="2" charset="-122"/>
              </a:rPr>
              <a:t>X,Yi-1,Yi+1), i=1,...,n</a:t>
            </a:r>
            <a:endParaRPr lang="zh-CN" altLang="en-US" b="1" dirty="0">
              <a:latin typeface="华文中宋" panose="02010600040101010101" pitchFamily="2" charset="-122"/>
              <a:ea typeface="华文中宋" panose="02010600040101010101" pitchFamily="2" charset="-122"/>
            </a:endParaRPr>
          </a:p>
        </p:txBody>
      </p:sp>
      <p:pic>
        <p:nvPicPr>
          <p:cNvPr id="21" name="图片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3794" y="3615882"/>
            <a:ext cx="3460928" cy="184794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latin typeface="华文中宋" panose="02010600040101010101" pitchFamily="2" charset="-122"/>
                <a:ea typeface="华文中宋" panose="02010600040101010101" pitchFamily="2" charset="-122"/>
              </a:rPr>
              <a:t>建模方式</a:t>
            </a:r>
            <a:endParaRPr lang="zh-CN" altLang="en-US" sz="3600" dirty="0">
              <a:latin typeface="华文中宋" panose="02010600040101010101" pitchFamily="2" charset="-122"/>
              <a:ea typeface="华文中宋" panose="02010600040101010101" pitchFamily="2" charset="-122"/>
            </a:endParaRPr>
          </a:p>
        </p:txBody>
      </p:sp>
      <p:sp>
        <p:nvSpPr>
          <p:cNvPr id="4" name="内容占位符 3"/>
          <p:cNvSpPr>
            <a:spLocks noGrp="1"/>
          </p:cNvSpPr>
          <p:nvPr>
            <p:ph idx="1"/>
          </p:nvPr>
        </p:nvSpPr>
        <p:spPr>
          <a:xfrm>
            <a:off x="838200" y="1568450"/>
            <a:ext cx="10515600" cy="4351338"/>
          </a:xfrm>
        </p:spPr>
        <p:txBody>
          <a:bodyPr/>
          <a:lstStyle/>
          <a:p>
            <a:pPr>
              <a:buFont typeface="Wingdings" panose="05000000000000000000" pitchFamily="2" charset="2"/>
              <a:buChar char="Ø"/>
            </a:pPr>
            <a:r>
              <a:rPr lang="zh-CN" altLang="en-US" b="1" dirty="0">
                <a:solidFill>
                  <a:srgbClr val="000000"/>
                </a:solidFill>
                <a:latin typeface="华文中宋" panose="02010600040101010101" pitchFamily="2" charset="-122"/>
                <a:ea typeface="华文中宋" panose="02010600040101010101" pitchFamily="2" charset="-122"/>
              </a:rPr>
              <a:t> 特征函数</a:t>
            </a:r>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39971" y="2220988"/>
            <a:ext cx="10252343" cy="2891846"/>
          </a:xfrm>
          <a:prstGeom prst="rect">
            <a:avLst/>
          </a:prstGeom>
        </p:spPr>
      </p:pic>
      <p:pic>
        <p:nvPicPr>
          <p:cNvPr id="9" name="图片 8"/>
          <p:cNvPicPr>
            <a:picLocks noChangeAspect="1"/>
          </p:cNvPicPr>
          <p:nvPr/>
        </p:nvPicPr>
        <p:blipFill rotWithShape="1">
          <a:blip r:embed="rId2">
            <a:extLst>
              <a:ext uri="{28A0092B-C50C-407E-A947-70E740481C1C}">
                <a14:useLocalDpi xmlns:a14="http://schemas.microsoft.com/office/drawing/2010/main" val="0"/>
              </a:ext>
            </a:extLst>
          </a:blip>
          <a:srcRect l="1" t="1" r="48635" b="57488"/>
          <a:stretch>
            <a:fillRect/>
          </a:stretch>
        </p:blipFill>
        <p:spPr>
          <a:xfrm>
            <a:off x="1924050" y="5381674"/>
            <a:ext cx="4665529" cy="1190576"/>
          </a:xfrm>
          <a:prstGeom prst="rect">
            <a:avLst/>
          </a:prstGeom>
        </p:spPr>
      </p:pic>
      <p:pic>
        <p:nvPicPr>
          <p:cNvPr id="13" name="图片 12"/>
          <p:cNvPicPr>
            <a:picLocks noChangeAspect="1"/>
          </p:cNvPicPr>
          <p:nvPr/>
        </p:nvPicPr>
        <p:blipFill rotWithShape="1">
          <a:blip r:embed="rId2">
            <a:extLst>
              <a:ext uri="{28A0092B-C50C-407E-A947-70E740481C1C}">
                <a14:useLocalDpi xmlns:a14="http://schemas.microsoft.com/office/drawing/2010/main" val="0"/>
              </a:ext>
            </a:extLst>
          </a:blip>
          <a:srcRect l="54539" t="58281" r="2998" b="2764"/>
          <a:stretch>
            <a:fillRect/>
          </a:stretch>
        </p:blipFill>
        <p:spPr>
          <a:xfrm>
            <a:off x="6790464" y="5380716"/>
            <a:ext cx="4362450" cy="1191534"/>
          </a:xfrm>
          <a:prstGeom prst="rect">
            <a:avLst/>
          </a:prstGeom>
        </p:spPr>
      </p:pic>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COMMONDATA" val="eyJoZGlkIjoiODViY2JkMjU3NGYzZTEwMzZmMGFkZWViYmNkYWU3NDIifQ=="/>
  <p:tag name="KSO_WPP_MARK_KEY" val="036b56c0-6732-4bd8-b8c2-58e2bc435332"/>
  <p:tag name="commondata" val="eyJoZGlkIjoiYzMzNWFhMmNlZDRhMjYxZDIyMjE4NWI2MjI4MjY5ODMifQ=="/>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2497</Words>
  <Application>WPS 演示</Application>
  <PresentationFormat>宽屏</PresentationFormat>
  <Paragraphs>257</Paragraphs>
  <Slides>28</Slides>
  <Notes>23</Notes>
  <HiddenSlides>0</HiddenSlides>
  <MMClips>0</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28</vt:i4>
      </vt:variant>
    </vt:vector>
  </HeadingPairs>
  <TitlesOfParts>
    <vt:vector size="47" baseType="lpstr">
      <vt:lpstr>Arial</vt:lpstr>
      <vt:lpstr>宋体</vt:lpstr>
      <vt:lpstr>Wingdings</vt:lpstr>
      <vt:lpstr>Wingdings</vt:lpstr>
      <vt:lpstr>华文中宋</vt:lpstr>
      <vt:lpstr>Times New Roman</vt:lpstr>
      <vt:lpstr>Courier New</vt:lpstr>
      <vt:lpstr>Helvetica</vt:lpstr>
      <vt:lpstr>-apple-system</vt:lpstr>
      <vt:lpstr>Segoe Print</vt:lpstr>
      <vt:lpstr>Helvetica Neue</vt:lpstr>
      <vt:lpstr>Calibri</vt:lpstr>
      <vt:lpstr>微软雅黑</vt:lpstr>
      <vt:lpstr>Arial Unicode MS</vt:lpstr>
      <vt:lpstr>等线 Light</vt:lpstr>
      <vt:lpstr>等线</vt:lpstr>
      <vt:lpstr>Calibri</vt:lpstr>
      <vt:lpstr>Office 主题​​</vt:lpstr>
      <vt:lpstr>1_Office 主题​​</vt:lpstr>
      <vt:lpstr>NLP实验五：基于mindspore实现序列标注</vt:lpstr>
      <vt:lpstr>实验简介-LSTM+CRF序列标注 </vt:lpstr>
      <vt:lpstr>PowerPoint 演示文稿</vt:lpstr>
      <vt:lpstr>PowerPoint 演示文稿</vt:lpstr>
      <vt:lpstr>PowerPoint 演示文稿</vt:lpstr>
      <vt:lpstr>建模方式</vt:lpstr>
      <vt:lpstr>建模方式</vt:lpstr>
      <vt:lpstr>建模方式</vt:lpstr>
      <vt:lpstr>建模方式</vt:lpstr>
      <vt:lpstr>建模方式</vt:lpstr>
      <vt:lpstr>建模方式</vt:lpstr>
      <vt:lpstr>BiLSTM+CRF模型</vt:lpstr>
      <vt:lpstr>PowerPoint 演示文稿</vt:lpstr>
      <vt:lpstr>PowerPoint 演示文稿</vt:lpstr>
      <vt:lpstr>PowerPoint 演示文稿</vt:lpstr>
      <vt:lpstr>PowerPoint 演示文稿</vt:lpstr>
      <vt:lpstr>PowerPoint 演示文稿</vt:lpstr>
      <vt:lpstr>PowerPoint 演示文稿</vt:lpstr>
      <vt:lpstr>条件随机场CRF的实现</vt:lpstr>
      <vt:lpstr>PowerPoint 演示文稿</vt:lpstr>
      <vt:lpstr>PowerPoint 演示文稿</vt:lpstr>
      <vt:lpstr>PowerPoint 演示文稿</vt:lpstr>
      <vt:lpstr>CRF层的最终实现</vt:lpstr>
      <vt:lpstr>BiLSTM+CRF模型</vt:lpstr>
      <vt:lpstr>流程设计</vt:lpstr>
      <vt:lpstr>流程设计</vt:lpstr>
      <vt:lpstr>效果展示</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覃萍萍</dc:creator>
  <cp:lastModifiedBy>Doris</cp:lastModifiedBy>
  <cp:revision>218</cp:revision>
  <dcterms:created xsi:type="dcterms:W3CDTF">2019-06-19T02:08:00Z</dcterms:created>
  <dcterms:modified xsi:type="dcterms:W3CDTF">2024-05-19T15:41:55Z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2052-12.1.0.16929</vt:lpwstr>
  </property>
  <property fmtid="{D5CDD505-2E9C-101B-9397-08002B2CF9AE}" pid="3" name="ICV">
    <vt:lpwstr>221F7BA9F8E84DF5ACE2872373CBE3AB</vt:lpwstr>
  </property>
</Properties>
</file>